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67" r:id="rId1"/>
  </p:sldMasterIdLst>
  <p:notesMasterIdLst>
    <p:notesMasterId r:id="rId28"/>
  </p:notesMasterIdLst>
  <p:sldIdLst>
    <p:sldId id="256" r:id="rId2"/>
    <p:sldId id="420" r:id="rId3"/>
    <p:sldId id="421" r:id="rId4"/>
    <p:sldId id="424" r:id="rId5"/>
    <p:sldId id="423" r:id="rId6"/>
    <p:sldId id="422" r:id="rId7"/>
    <p:sldId id="426" r:id="rId8"/>
    <p:sldId id="425" r:id="rId9"/>
    <p:sldId id="427" r:id="rId10"/>
    <p:sldId id="428" r:id="rId11"/>
    <p:sldId id="429" r:id="rId12"/>
    <p:sldId id="430" r:id="rId13"/>
    <p:sldId id="435" r:id="rId14"/>
    <p:sldId id="431" r:id="rId15"/>
    <p:sldId id="432" r:id="rId16"/>
    <p:sldId id="433" r:id="rId17"/>
    <p:sldId id="436" r:id="rId18"/>
    <p:sldId id="434" r:id="rId19"/>
    <p:sldId id="437" r:id="rId20"/>
    <p:sldId id="438" r:id="rId21"/>
    <p:sldId id="439" r:id="rId22"/>
    <p:sldId id="441" r:id="rId23"/>
    <p:sldId id="442" r:id="rId24"/>
    <p:sldId id="444" r:id="rId25"/>
    <p:sldId id="445" r:id="rId26"/>
    <p:sldId id="440"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Tahoma" panose="020B0604030504040204" pitchFamily="3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rah Hough — Brand tea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8D"/>
    <a:srgbClr val="FFFFFF"/>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D0A139-A388-4AB7-8CF6-93BC545BE00A}">
  <a:tblStyle styleId="{C9D0A139-A388-4AB7-8CF6-93BC545BE00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43B33A2-F72C-40C9-81EE-DD3A3CF2C6B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5D12D7-161B-4A2E-9DFD-D8D7A1F0FDF2}"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78824" autoAdjust="0"/>
  </p:normalViewPr>
  <p:slideViewPr>
    <p:cSldViewPr snapToGrid="0" showGuides="1">
      <p:cViewPr varScale="1">
        <p:scale>
          <a:sx n="81" d="100"/>
          <a:sy n="81" d="100"/>
        </p:scale>
        <p:origin x="1589" y="62"/>
      </p:cViewPr>
      <p:guideLst/>
    </p:cSldViewPr>
  </p:slideViewPr>
  <p:outlineViewPr>
    <p:cViewPr>
      <p:scale>
        <a:sx n="33" d="100"/>
        <a:sy n="33" d="100"/>
      </p:scale>
      <p:origin x="0" y="-259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4"/>
        <p:cNvGrpSpPr/>
        <p:nvPr/>
      </p:nvGrpSpPr>
      <p:grpSpPr>
        <a:xfrm>
          <a:off x="0" y="0"/>
          <a:ext cx="0" cy="0"/>
          <a:chOff x="0" y="0"/>
          <a:chExt cx="0" cy="0"/>
        </a:xfrm>
      </p:grpSpPr>
      <p:sp>
        <p:nvSpPr>
          <p:cNvPr id="4635" name="Google Shape;4635;g1d9386fa236_5_8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6" name="Google Shape;4636;g1d9386fa236_5_8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Hi everyone,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I will talk about Problem C: Static IR drop estimation using machine learning</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First of a special thanks to the OpenROAD Project for supporting a bonus prize money for the contest </a:t>
            </a:r>
            <a:r>
              <a:rPr lang="en-US" sz="1800" b="0" i="0" u="none" strike="noStrike" dirty="0" err="1">
                <a:solidFill>
                  <a:srgbClr val="000000"/>
                </a:solidFill>
                <a:effectLst/>
                <a:latin typeface="Arial" panose="020B0604020202020204" pitchFamily="34" charset="0"/>
              </a:rPr>
              <a:t>partcipants</a:t>
            </a:r>
            <a:r>
              <a:rPr lang="en-US" sz="1800" b="0" i="0" u="none" strike="noStrike" dirty="0">
                <a:solidFill>
                  <a:srgbClr val="000000"/>
                </a:solidFill>
                <a:effectLst/>
                <a:latin typeface="Arial" panose="020B0604020202020204" pitchFamily="34" charset="0"/>
              </a:rPr>
              <a:t> and steel </a:t>
            </a:r>
            <a:r>
              <a:rPr lang="en-US" sz="1800" b="0" i="0" u="none" strike="noStrike" dirty="0" err="1">
                <a:solidFill>
                  <a:srgbClr val="000000"/>
                </a:solidFill>
                <a:effectLst/>
                <a:latin typeface="Arial" panose="020B0604020202020204" pitchFamily="34" charset="0"/>
              </a:rPr>
              <a:t>perlot</a:t>
            </a:r>
            <a:r>
              <a:rPr lang="en-US" sz="1800" b="0" i="0" u="none" strike="noStrike" dirty="0">
                <a:solidFill>
                  <a:srgbClr val="000000"/>
                </a:solidFill>
                <a:effectLst/>
                <a:latin typeface="Arial" panose="020B0604020202020204" pitchFamily="34" charset="0"/>
              </a:rPr>
              <a:t> for supporting my student who helped with this contest.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Second a big thank you to all the teams who took part and were patient with all the updates to the testcases and through the alpha and beta submission and the participation means a lot..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Thirdly to the contest chairs for being the mediators.</a:t>
            </a:r>
            <a:endParaRPr lang="en-US" b="0" dirty="0">
              <a:effectLst/>
            </a:endParaRPr>
          </a:p>
          <a:p>
            <a:br>
              <a:rPr lang="en-US" dirty="0"/>
            </a:b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Furthermore, we released two types of datasets. The first was a real-circuit dataset, which consisted of 20 test cases. Among these, 10 were kept hidden from participants, while the remaining 10 were visible. The real-circuit data was generated from open-source EDA (Electronic Design Automation) flow scripts, at least for the input features. The ground truth for the IR drop was still simulated using SPICE.</a:t>
            </a:r>
          </a:p>
          <a:p>
            <a:pPr rtl="0" fontAlgn="base">
              <a:spcBef>
                <a:spcPts val="0"/>
              </a:spcBef>
              <a:spcAft>
                <a:spcPts val="0"/>
              </a:spcAft>
              <a:buFont typeface="Arial" panose="020B0604020202020204" pitchFamily="34" charset="0"/>
              <a:buChar char="•"/>
            </a:pPr>
            <a:br>
              <a:rPr lang="en-US" b="0" dirty="0">
                <a:effectLst/>
              </a:rPr>
            </a:br>
            <a:r>
              <a:rPr lang="en-US" sz="1800" b="0" i="0" u="none" strike="noStrike" dirty="0">
                <a:solidFill>
                  <a:srgbClr val="000000"/>
                </a:solidFill>
                <a:effectLst/>
                <a:latin typeface="Arial" panose="020B0604020202020204" pitchFamily="34" charset="0"/>
              </a:rPr>
              <a:t>The second type of dataset was the fake circuit data. This data was created without any specific circuit designs. In fact, the power maps were generated using Generative Adversarial Networks (GANs) to produce these power heatmaps. Subsequently, we synthesized Power Delivery Networks (PDNs) with varying densities on these heatmaps and adjusted voltage sources to create a proxy or synthetic dataset.  The SPICE code was generated through custom Python scripts. The IR drop numbers were still generated with SPICE (even though a custom python-based GV=J solver is available as an option too)</a:t>
            </a:r>
          </a:p>
        </p:txBody>
      </p:sp>
    </p:spTree>
    <p:extLst>
      <p:ext uri="{BB962C8B-B14F-4D97-AF65-F5344CB8AC3E}">
        <p14:creationId xmlns:p14="http://schemas.microsoft.com/office/powerpoint/2010/main" val="92621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Here are some statistics regarding the twenty real circuit images that we released:</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number of resistors in the benchmarks varied, ranging from a few tens of thousands to two hundred thousand. The chip areas also exhibited variability, ranging from tens of square micrometers (um²) to approximately 1 square millimeter (mm²).</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hidden test cases are displayed on the left side, while the visible test cases are shown on the right side.</a:t>
            </a:r>
          </a:p>
        </p:txBody>
      </p:sp>
    </p:spTree>
    <p:extLst>
      <p:ext uri="{BB962C8B-B14F-4D97-AF65-F5344CB8AC3E}">
        <p14:creationId xmlns:p14="http://schemas.microsoft.com/office/powerpoint/2010/main" val="2816607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Here's a summary of the fake circuit dataset: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the contest, we provided 100 data points sourced from the </a:t>
            </a:r>
            <a:r>
              <a:rPr lang="en-US" sz="1800" b="0" i="0" u="none" strike="noStrike" dirty="0" err="1">
                <a:solidFill>
                  <a:srgbClr val="000000"/>
                </a:solidFill>
                <a:effectLst/>
                <a:latin typeface="Arial" panose="020B0604020202020204" pitchFamily="34" charset="0"/>
              </a:rPr>
              <a:t>BeGAN</a:t>
            </a:r>
            <a:r>
              <a:rPr lang="en-US" sz="1800" b="0" i="0" u="none" strike="noStrike" dirty="0">
                <a:solidFill>
                  <a:srgbClr val="000000"/>
                </a:solidFill>
                <a:effectLst/>
                <a:latin typeface="Arial" panose="020B0604020202020204" pitchFamily="34" charset="0"/>
              </a:rPr>
              <a:t> repository as training data. The number of resistors in this dataset ranged from ten thousand to two hundred forty thousand, and the chip sizes were in the hundreds of square micrometers (um²).</a:t>
            </a:r>
          </a:p>
        </p:txBody>
      </p:sp>
    </p:spTree>
    <p:extLst>
      <p:ext uri="{BB962C8B-B14F-4D97-AF65-F5344CB8AC3E}">
        <p14:creationId xmlns:p14="http://schemas.microsoft.com/office/powerpoint/2010/main" val="1991460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Here are a few example benchmarks in their image based formats that we released. The first two rows here are from the fake datasets. The second two rows are rea circuit data. The columns represent: Power map, Voltage source distributions, PDN density maps, and the SPICE generated IR drop maps with some interpolation.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So there is diversity in each datapoint.</a:t>
            </a:r>
          </a:p>
          <a:p>
            <a:endParaRPr lang="en-US" dirty="0"/>
          </a:p>
        </p:txBody>
      </p:sp>
    </p:spTree>
    <p:extLst>
      <p:ext uri="{BB962C8B-B14F-4D97-AF65-F5344CB8AC3E}">
        <p14:creationId xmlns:p14="http://schemas.microsoft.com/office/powerpoint/2010/main" val="2243637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evaluate performance participant submission using three metrics on hidden testcases:</a:t>
            </a:r>
          </a:p>
          <a:p>
            <a:pPr rtl="0" fontAlgn="base">
              <a:spcBef>
                <a:spcPts val="0"/>
              </a:spcBef>
              <a:spcAft>
                <a:spcPts val="0"/>
              </a:spcAft>
              <a:buFont typeface="Arial" panose="020B0604020202020204" pitchFamily="34" charset="0"/>
              <a:buChar char="•"/>
            </a:pPr>
            <a:br>
              <a:rPr lang="en-US" b="0" dirty="0">
                <a:effectLst/>
              </a:rPr>
            </a:br>
            <a:r>
              <a:rPr lang="en-US" sz="1800" b="0" i="0" u="none" strike="noStrike" dirty="0">
                <a:solidFill>
                  <a:srgbClr val="000000"/>
                </a:solidFill>
                <a:effectLst/>
                <a:latin typeface="Arial" panose="020B0604020202020204" pitchFamily="34" charset="0"/>
              </a:rPr>
              <a:t>MAE (Mean Absolute Error): This metric calculates the element-wise difference between the golden and IR drop predicted matrices. It provides a measure of the average absolute difference between the two sets of values.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F1 Score: We convert the prediction problem into a binary classification problem, as circuit designers are often interested in determining if there is an IR drop violation. For each test case, we establish a violation criterion as the top 10% of the maximum IR drop as observed in the golden file. Any IR drop just below this 10% threshold is classified as a violation or hotspot. The F1 score is used as a metric to evaluate how well the model performs in predicting this minority class of true positives.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Runtimes: We also consider the runtimes for each unseen test case as an important aspect of evaluation.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overall score is a combination of these four metrics with a 60</a:t>
            </a:r>
          </a:p>
          <a:p>
            <a:br>
              <a:rPr lang="en-US" b="0" dirty="0">
                <a:effectLst/>
              </a:rPr>
            </a:br>
            <a:endParaRPr lang="en-US" dirty="0"/>
          </a:p>
        </p:txBody>
      </p:sp>
    </p:spTree>
    <p:extLst>
      <p:ext uri="{BB962C8B-B14F-4D97-AF65-F5344CB8AC3E}">
        <p14:creationId xmlns:p14="http://schemas.microsoft.com/office/powerpoint/2010/main" val="3973582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0172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MAE distribution for each test case for the top 24 teams is displayed on the left side of this slide. On the right side, for the sake of brevity and space, we present the per-team MAE for only the top 10 teams.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It's evident that many teams faced challenges in predicting test cases 14, 15, and 16, as reflected in the large variations in MAE. Test cases 19 and 20 exhibited mixed results, with several teams encountering errors, but those who succeeded achieved good MAE scores.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those of you in the audience, the right side of the slide allows you to compare your team's performance with other teams for each test case.</a:t>
            </a:r>
          </a:p>
          <a:p>
            <a:br>
              <a:rPr lang="en-US" b="0" dirty="0">
                <a:effectLst/>
              </a:rPr>
            </a:br>
            <a:endParaRPr lang="en-US" dirty="0"/>
          </a:p>
        </p:txBody>
      </p:sp>
    </p:spTree>
    <p:extLst>
      <p:ext uri="{BB962C8B-B14F-4D97-AF65-F5344CB8AC3E}">
        <p14:creationId xmlns:p14="http://schemas.microsoft.com/office/powerpoint/2010/main" val="1501941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Here is a box plot illustrating the F1 scores. It's evident that for test cases with very high MAEs, the F1 scores were generally quite poor and extremely low. In fact, most F1 scores were low, and this is a common challenge when dealing with supervised training for an imbalanced dataset. It's important to note that this difficulty is generally acceptable given the nature of the problem.</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indent="0">
              <a:buNone/>
            </a:pPr>
            <a:endParaRPr lang="en-US" dirty="0"/>
          </a:p>
        </p:txBody>
      </p:sp>
    </p:spTree>
    <p:extLst>
      <p:ext uri="{BB962C8B-B14F-4D97-AF65-F5344CB8AC3E}">
        <p14:creationId xmlns:p14="http://schemas.microsoft.com/office/powerpoint/2010/main" val="401885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On the runtimes side, I think there was overall similar. Ranges from a few seconds to 10s of seconds. I did not notice a lot of interesting take aways here. There were a few challenges with student providing executable versus scripts etc. But we got over it towards the end. </a:t>
            </a:r>
          </a:p>
          <a:p>
            <a:br>
              <a:rPr lang="en-US" b="0" dirty="0">
                <a:effectLst/>
              </a:rPr>
            </a:br>
            <a:endParaRPr lang="en-US" dirty="0"/>
          </a:p>
        </p:txBody>
      </p:sp>
    </p:spTree>
    <p:extLst>
      <p:ext uri="{BB962C8B-B14F-4D97-AF65-F5344CB8AC3E}">
        <p14:creationId xmlns:p14="http://schemas.microsoft.com/office/powerpoint/2010/main" val="220726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Here is the final score. It’s a table that has a lot of numbers and may not be very readable. However, I just want to mention that each testcase is graded out of 100.Since there are 10 testcases, the best score each team can get is a thousand.   This table is sorted in terms of the final score.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top four teams are highlighted.</a:t>
            </a:r>
          </a:p>
          <a:p>
            <a:pPr marL="457200" marR="0" lvl="0" indent="-317500" algn="l" defTabSz="914400" rtl="0" eaLnBrk="1" fontAlgn="base"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800" b="0" i="0" u="none" strike="noStrike" dirty="0">
                <a:solidFill>
                  <a:srgbClr val="000000"/>
                </a:solidFill>
                <a:effectLst/>
                <a:latin typeface="Arial" panose="020B0604020202020204" pitchFamily="34" charset="0"/>
              </a:rPr>
              <a:t>The teams did a great job overall. A lot of effort was visible while I was evaluating the solutions.  Thanks very much. </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362604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4817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point is that the benchmarks the hidden and visible. The data generation scripts are available on this repository. For more benchmarks in different technology nodes they are available on the </a:t>
            </a:r>
            <a:r>
              <a:rPr lang="en-US" dirty="0" err="1"/>
              <a:t>BeGAN</a:t>
            </a:r>
            <a:r>
              <a:rPr lang="en-US" dirty="0"/>
              <a:t> repo.</a:t>
            </a:r>
          </a:p>
        </p:txBody>
      </p:sp>
    </p:spTree>
    <p:extLst>
      <p:ext uri="{BB962C8B-B14F-4D97-AF65-F5344CB8AC3E}">
        <p14:creationId xmlns:p14="http://schemas.microsoft.com/office/powerpoint/2010/main" val="4061684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static IR drop problem involves analyzing a power delivery network that carries voltage from the outside of the chip to every single transistor.</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On the layout, the power grid looks like something shown on the left here, with a bunch of wires patterned in a grid. However, when you examine it in the third dimension, it resembles a set of metal layers carrying voltage from the bump down to every transistor.</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power grid itself can be modeled as a circuit of resistors, voltage sources, and current sources where.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goal of static IR drop simulation is to check if the power grid is designed correctly. By "correctly," we mean verifying if it meets two </a:t>
            </a:r>
            <a:r>
              <a:rPr lang="en-US" sz="1800" b="0" i="0" u="none" strike="noStrike" dirty="0" err="1">
                <a:solidFill>
                  <a:srgbClr val="000000"/>
                </a:solidFill>
                <a:effectLst/>
                <a:latin typeface="Arial" panose="020B0604020202020204" pitchFamily="34" charset="0"/>
              </a:rPr>
              <a:t>constrai</a:t>
            </a:r>
            <a:endParaRPr lang="en-US" sz="1800" b="0"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70697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So, algorithmically solving for static IR drop amounts to solving this circuit, which, in turn, involves solving a system of linear equations of the form GV=J. It seems simple enough, but it's not quite so. There are billions of nodes in an industry-scale design, which means this G matrix is massive, and solving this system is computationally very expensive.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example, traditional techniques have attempted to address this by exploiting multi-grid techniques and leveraging sparsity. However, they are still slow to run, making optimization that relies on this analysis under the hood nearly impossible.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12nm </a:t>
            </a:r>
            <a:r>
              <a:rPr lang="en-US" sz="1800" b="0" i="0" u="none" strike="noStrike" dirty="0" err="1">
                <a:solidFill>
                  <a:srgbClr val="000000"/>
                </a:solidFill>
                <a:effectLst/>
                <a:latin typeface="Arial" panose="020B0604020202020204" pitchFamily="34" charset="0"/>
              </a:rPr>
              <a:t>FinFET</a:t>
            </a:r>
            <a:r>
              <a:rPr lang="en-US" sz="1800" b="0" i="0" u="none" strike="noStrike" dirty="0">
                <a:solidFill>
                  <a:srgbClr val="000000"/>
                </a:solidFill>
                <a:effectLst/>
                <a:latin typeface="Arial" panose="020B0604020202020204" pitchFamily="34" charset="0"/>
              </a:rPr>
              <a:t> design with 3M nodes takes 3 hours to run static IR drop simulation</a:t>
            </a:r>
          </a:p>
        </p:txBody>
      </p:sp>
    </p:spTree>
    <p:extLst>
      <p:ext uri="{BB962C8B-B14F-4D97-AF65-F5344CB8AC3E}">
        <p14:creationId xmlns:p14="http://schemas.microsoft.com/office/powerpoint/2010/main" val="2862448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Since 2019, some machine learning (ML) techniques have been invented to alleviate the issue of long runtimes, albeit at the cost of some accuracy. The slide here displays a very limited selection of papers in this field that have emerged over the past three to four years. These papers demonstrate that ML techniques can accelerate IR drop simulation.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However, you may notice a question mark at the top, because even though each of these works presents innovative algorithms and makes their own comparisons, it's unclear what the current state of the art is. This is due to the fact that these works are not all evaluated on the same set of benchmarks, and they originate from a variety of sources in academia and industry. The industry has access to enough data to train these models but when we create an open-source data set we need large amounts of open data both are hard to come by in EDA.</a:t>
            </a:r>
          </a:p>
        </p:txBody>
      </p:sp>
    </p:spTree>
    <p:extLst>
      <p:ext uri="{BB962C8B-B14F-4D97-AF65-F5344CB8AC3E}">
        <p14:creationId xmlns:p14="http://schemas.microsoft.com/office/powerpoint/2010/main" val="867153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That bring me to the goals of this contest:</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Apples to apples comparisons. How do we do this?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Updating existing PDN </a:t>
            </a:r>
            <a:r>
              <a:rPr lang="en-US" sz="1100" b="0" i="0" u="none" strike="noStrike" dirty="0" err="1">
                <a:solidFill>
                  <a:srgbClr val="000000"/>
                </a:solidFill>
                <a:effectLst/>
                <a:latin typeface="Arial" panose="020B0604020202020204" pitchFamily="34" charset="0"/>
              </a:rPr>
              <a:t>bencharks</a:t>
            </a:r>
            <a:r>
              <a:rPr lang="en-US" sz="1100" b="0" i="0" u="none" strike="noStrike" dirty="0">
                <a:solidFill>
                  <a:srgbClr val="000000"/>
                </a:solidFill>
                <a:effectLst/>
                <a:latin typeface="Arial" panose="020B0604020202020204" pitchFamily="34" charset="0"/>
              </a:rPr>
              <a:t> (few and old)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With open-source data only a limited amount real circuit data. So one of the goals is to see how good we can get with fake data</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Drive innovative feature engineering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Lower the barrier to entry to chip design problems through ML </a:t>
            </a:r>
          </a:p>
        </p:txBody>
      </p:sp>
    </p:spTree>
    <p:extLst>
      <p:ext uri="{BB962C8B-B14F-4D97-AF65-F5344CB8AC3E}">
        <p14:creationId xmlns:p14="http://schemas.microsoft.com/office/powerpoint/2010/main" val="384015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582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the contest, we provide the benchmarks in two formats. The first format is what is commonly referred to as image-based data. Previous IR drop prediction work has heavily relied on ML papers that utilize images. Another goal in providing these images is to abstract away any EDA tool-related idiosyncrasies. This helps make the problem more accessible to individuals with no background in EDA, thereby reducing entry barriers.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desired output is the IR drop heat map.</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second input option is a Spice netlist representation of the power grid, along with voltage sources, as depicted on the right here. This option allows participants to apply more complex models, such as GCNs, and delve into the specifics of per-unit resistances, catering to those with a more advanced understanding of both ML and EDA.</a:t>
            </a:r>
          </a:p>
        </p:txBody>
      </p:sp>
    </p:spTree>
    <p:extLst>
      <p:ext uri="{BB962C8B-B14F-4D97-AF65-F5344CB8AC3E}">
        <p14:creationId xmlns:p14="http://schemas.microsoft.com/office/powerpoint/2010/main" val="2596864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data was available in two formats. The image-based data was provided as matrices in CSV files that could be readily imported into Python for the application of image-related algorithms, such as CNNs and </a:t>
            </a:r>
            <a:r>
              <a:rPr lang="en-US" sz="1800" b="0" i="0" u="none" strike="noStrike" dirty="0" err="1">
                <a:solidFill>
                  <a:srgbClr val="000000"/>
                </a:solidFill>
                <a:effectLst/>
                <a:latin typeface="Arial" panose="020B0604020202020204" pitchFamily="34" charset="0"/>
              </a:rPr>
              <a:t>Unets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br>
              <a:rPr lang="en-US" b="0" dirty="0">
                <a:effectLst/>
              </a:rPr>
            </a:br>
            <a:r>
              <a:rPr lang="en-US" sz="1800" b="0" i="0" u="none" strike="noStrike" dirty="0">
                <a:solidFill>
                  <a:srgbClr val="000000"/>
                </a:solidFill>
                <a:effectLst/>
                <a:latin typeface="Arial" panose="020B0604020202020204" pitchFamily="34" charset="0"/>
              </a:rPr>
              <a:t>The other format consisted of a SPICE netlist, where the node names encapsulated the x and y coordinates of the nodes. The SPICE file offered a comprehensive representation of the power delivery network (PDN), including the current sources and voltage sources. Additionally, the image-based representation could be derived from this SPICE data using interpolation methods.</a:t>
            </a:r>
          </a:p>
          <a:p>
            <a:br>
              <a:rPr lang="en-US" b="0" dirty="0">
                <a:effectLst/>
              </a:rPr>
            </a:br>
            <a:endParaRPr lang="en-US" dirty="0"/>
          </a:p>
        </p:txBody>
      </p:sp>
    </p:spTree>
    <p:extLst>
      <p:ext uri="{BB962C8B-B14F-4D97-AF65-F5344CB8AC3E}">
        <p14:creationId xmlns:p14="http://schemas.microsoft.com/office/powerpoint/2010/main" val="2433446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3: ***READ ME — Find more tips and tools">
  <p:cSld name="CUSTOM_18">
    <p:spTree>
      <p:nvGrpSpPr>
        <p:cNvPr id="1" name="Shape 9"/>
        <p:cNvGrpSpPr/>
        <p:nvPr/>
      </p:nvGrpSpPr>
      <p:grpSpPr>
        <a:xfrm>
          <a:off x="0" y="0"/>
          <a:ext cx="0" cy="0"/>
          <a:chOff x="0" y="0"/>
          <a:chExt cx="0" cy="0"/>
        </a:xfrm>
      </p:grpSpPr>
      <p:sp>
        <p:nvSpPr>
          <p:cNvPr id="10" name="Google Shape;10;p2"/>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p:nvPr/>
        </p:nvSpPr>
        <p:spPr>
          <a:xfrm>
            <a:off x="2270850" y="0"/>
            <a:ext cx="6781710" cy="51435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5200" b="1" dirty="0"/>
              <a:t>For more tips, tools, layouts to help make your presentations shine, visit:</a:t>
            </a:r>
            <a:endParaRPr sz="5200" b="1" dirty="0"/>
          </a:p>
          <a:p>
            <a:pPr marL="0" lvl="0" indent="0" algn="l" rtl="0">
              <a:lnSpc>
                <a:spcPct val="80000"/>
              </a:lnSpc>
              <a:spcBef>
                <a:spcPts val="1500"/>
              </a:spcBef>
              <a:spcAft>
                <a:spcPts val="1500"/>
              </a:spcAft>
              <a:buNone/>
            </a:pPr>
            <a:r>
              <a:rPr lang="en" sz="5200" b="1" dirty="0">
                <a:solidFill>
                  <a:schemeClr val="dk1"/>
                </a:solidFill>
                <a:highlight>
                  <a:schemeClr val="accent1"/>
                </a:highlight>
              </a:rPr>
              <a:t>https://</a:t>
            </a:r>
            <a:r>
              <a:rPr lang="en" sz="5200" b="1" dirty="0" err="1">
                <a:solidFill>
                  <a:schemeClr val="dk1"/>
                </a:solidFill>
                <a:highlight>
                  <a:schemeClr val="accent1"/>
                </a:highlight>
              </a:rPr>
              <a:t>links.asu.edu</a:t>
            </a:r>
            <a:r>
              <a:rPr lang="en" sz="5200" b="1" dirty="0">
                <a:solidFill>
                  <a:schemeClr val="dk1"/>
                </a:solidFill>
                <a:highlight>
                  <a:schemeClr val="accent1"/>
                </a:highlight>
              </a:rPr>
              <a:t>/</a:t>
            </a:r>
            <a:br>
              <a:rPr lang="en" sz="5200" b="1" dirty="0">
                <a:solidFill>
                  <a:schemeClr val="dk1"/>
                </a:solidFill>
                <a:highlight>
                  <a:schemeClr val="accent1"/>
                </a:highlight>
              </a:rPr>
            </a:br>
            <a:r>
              <a:rPr lang="en" sz="5200" b="1" dirty="0">
                <a:solidFill>
                  <a:schemeClr val="dk1"/>
                </a:solidFill>
                <a:highlight>
                  <a:schemeClr val="accent1"/>
                </a:highlight>
              </a:rPr>
              <a:t>official-presentation-template </a:t>
            </a:r>
            <a:endParaRPr sz="5200" b="1" dirty="0">
              <a:solidFill>
                <a:schemeClr val="dk1"/>
              </a:solidFill>
              <a:highlight>
                <a:schemeClr val="accent1"/>
              </a:high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3: Section intro with preheader — white">
  <p:cSld name="CUSTOM_20_1_1_1">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56" name="Google Shape;56;p15"/>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accen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Section intro with preheader — black">
  <p:cSld name="CUSTOM_19_1_1_1">
    <p:bg>
      <p:bgPr>
        <a:solidFill>
          <a:schemeClr val="dk1"/>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59" name="Google Shape;59;p16"/>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accen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3: Section intro with preheader — gold">
  <p:cSld name="CUSTOM_20_1_1_1_1">
    <p:bg>
      <p:bgPr>
        <a:solidFill>
          <a:schemeClr val="accent1"/>
        </a:solid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62" name="Google Shape;62;p17"/>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l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 Section intro with preheader — maroon">
  <p:cSld name="CUSTOM_19_1_1_1_1">
    <p:bg>
      <p:bgPr>
        <a:solidFill>
          <a:schemeClr val="accent2"/>
        </a:solidFill>
        <a:effectLst/>
      </p:bgPr>
    </p:bg>
    <p:spTree>
      <p:nvGrpSpPr>
        <p:cNvPr id="1" name="Shape 63"/>
        <p:cNvGrpSpPr/>
        <p:nvPr/>
      </p:nvGrpSpPr>
      <p:grpSpPr>
        <a:xfrm>
          <a:off x="0" y="0"/>
          <a:ext cx="0" cy="0"/>
          <a:chOff x="0" y="0"/>
          <a:chExt cx="0" cy="0"/>
        </a:xfrm>
      </p:grpSpPr>
      <p:sp>
        <p:nvSpPr>
          <p:cNvPr id="64" name="Google Shape;64;p18"/>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65" name="Google Shape;65;p18"/>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l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Section intro with subtitle and text">
  <p:cSld name="CUSTOM_23_1">
    <p:spTree>
      <p:nvGrpSpPr>
        <p:cNvPr id="1" name="Shape 75"/>
        <p:cNvGrpSpPr/>
        <p:nvPr/>
      </p:nvGrpSpPr>
      <p:grpSpPr>
        <a:xfrm>
          <a:off x="0" y="0"/>
          <a:ext cx="0" cy="0"/>
          <a:chOff x="0" y="0"/>
          <a:chExt cx="0" cy="0"/>
        </a:xfrm>
      </p:grpSpPr>
      <p:sp>
        <p:nvSpPr>
          <p:cNvPr id="76" name="Google Shape;7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2"/>
          <p:cNvSpPr txBox="1">
            <a:spLocks noGrp="1"/>
          </p:cNvSpPr>
          <p:nvPr>
            <p:ph type="title"/>
          </p:nvPr>
        </p:nvSpPr>
        <p:spPr>
          <a:xfrm>
            <a:off x="265500" y="1233175"/>
            <a:ext cx="4045200" cy="14823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highlight>
                  <a:schemeClr val="accent1"/>
                </a:highlight>
              </a:defRPr>
            </a:lvl1pPr>
            <a:lvl2pPr lvl="1" rtl="0">
              <a:spcBef>
                <a:spcPts val="0"/>
              </a:spcBef>
              <a:spcAft>
                <a:spcPts val="0"/>
              </a:spcAft>
              <a:buSzPts val="4200"/>
              <a:buNone/>
              <a:defRPr sz="4200"/>
            </a:lvl2pPr>
            <a:lvl3pPr lvl="2" rtl="0">
              <a:spcBef>
                <a:spcPts val="800"/>
              </a:spcBef>
              <a:spcAft>
                <a:spcPts val="0"/>
              </a:spcAft>
              <a:buSzPts val="4200"/>
              <a:buNone/>
              <a:defRPr sz="4200"/>
            </a:lvl3pPr>
            <a:lvl4pPr lvl="3" rtl="0">
              <a:spcBef>
                <a:spcPts val="800"/>
              </a:spcBef>
              <a:spcAft>
                <a:spcPts val="0"/>
              </a:spcAft>
              <a:buSzPts val="4200"/>
              <a:buNone/>
              <a:defRPr sz="4200"/>
            </a:lvl4pPr>
            <a:lvl5pPr lvl="4" rtl="0">
              <a:spcBef>
                <a:spcPts val="800"/>
              </a:spcBef>
              <a:spcAft>
                <a:spcPts val="0"/>
              </a:spcAft>
              <a:buSzPts val="4200"/>
              <a:buNone/>
              <a:defRPr sz="4200"/>
            </a:lvl5pPr>
            <a:lvl6pPr lvl="5" rtl="0">
              <a:spcBef>
                <a:spcPts val="800"/>
              </a:spcBef>
              <a:spcAft>
                <a:spcPts val="0"/>
              </a:spcAft>
              <a:buSzPts val="4200"/>
              <a:buNone/>
              <a:defRPr sz="4200"/>
            </a:lvl6pPr>
            <a:lvl7pPr lvl="6" rtl="0">
              <a:spcBef>
                <a:spcPts val="800"/>
              </a:spcBef>
              <a:spcAft>
                <a:spcPts val="0"/>
              </a:spcAft>
              <a:buSzPts val="4200"/>
              <a:buNone/>
              <a:defRPr sz="4200"/>
            </a:lvl7pPr>
            <a:lvl8pPr lvl="7" rtl="0">
              <a:spcBef>
                <a:spcPts val="800"/>
              </a:spcBef>
              <a:spcAft>
                <a:spcPts val="0"/>
              </a:spcAft>
              <a:buSzPts val="4200"/>
              <a:buNone/>
              <a:defRPr sz="4200"/>
            </a:lvl8pPr>
            <a:lvl9pPr lvl="8" rtl="0">
              <a:spcBef>
                <a:spcPts val="800"/>
              </a:spcBef>
              <a:spcAft>
                <a:spcPts val="800"/>
              </a:spcAft>
              <a:buSzPts val="4200"/>
              <a:buNone/>
              <a:defRPr sz="4200"/>
            </a:lvl9pPr>
          </a:lstStyle>
          <a:p>
            <a:endParaRPr/>
          </a:p>
        </p:txBody>
      </p:sp>
      <p:sp>
        <p:nvSpPr>
          <p:cNvPr id="78" name="Google Shape;78;p22"/>
          <p:cNvSpPr txBox="1">
            <a:spLocks noGrp="1"/>
          </p:cNvSpPr>
          <p:nvPr>
            <p:ph type="subTitle" idx="1"/>
          </p:nvPr>
        </p:nvSpPr>
        <p:spPr>
          <a:xfrm>
            <a:off x="265500" y="2715475"/>
            <a:ext cx="4045200" cy="1322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600"/>
              <a:buNone/>
              <a:defRPr sz="1600" b="1">
                <a:solidFill>
                  <a:schemeClr val="lt1"/>
                </a:solidFill>
                <a:highlight>
                  <a:schemeClr val="dk1"/>
                </a:highlight>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9" name="Google Shape;79;p22"/>
          <p:cNvSpPr txBox="1">
            <a:spLocks noGrp="1"/>
          </p:cNvSpPr>
          <p:nvPr>
            <p:ph type="body" idx="2"/>
          </p:nvPr>
        </p:nvSpPr>
        <p:spPr>
          <a:xfrm>
            <a:off x="4939500" y="724075"/>
            <a:ext cx="3837000" cy="3695100"/>
          </a:xfrm>
          <a:prstGeom prst="rect">
            <a:avLst/>
          </a:prstGeom>
        </p:spPr>
        <p:txBody>
          <a:bodyPr spcFirstLastPara="1" wrap="square" lIns="0" tIns="0" rIns="0" bIns="0" anchor="ctr"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3: Title and text slide options divider (choose from following templates →)">
  <p:cSld name="CUSTOM_23_1_1_2">
    <p:bg>
      <p:bgPr>
        <a:solidFill>
          <a:schemeClr val="lt2"/>
        </a:solidFill>
        <a:effectLst/>
      </p:bgPr>
    </p:bg>
    <p:spTree>
      <p:nvGrpSpPr>
        <p:cNvPr id="1" name="Shape 92"/>
        <p:cNvGrpSpPr/>
        <p:nvPr/>
      </p:nvGrpSpPr>
      <p:grpSpPr>
        <a:xfrm>
          <a:off x="0" y="0"/>
          <a:ext cx="0" cy="0"/>
          <a:chOff x="0" y="0"/>
          <a:chExt cx="0" cy="0"/>
        </a:xfrm>
      </p:grpSpPr>
      <p:sp>
        <p:nvSpPr>
          <p:cNvPr id="93" name="Google Shape;93;p26"/>
          <p:cNvSpPr txBox="1"/>
          <p:nvPr/>
        </p:nvSpPr>
        <p:spPr>
          <a:xfrm>
            <a:off x="2411725" y="1598453"/>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Title and text slide options</a:t>
            </a:r>
            <a:endParaRPr sz="7200" b="1">
              <a:solidFill>
                <a:srgbClr val="191919"/>
              </a:solidFill>
            </a:endParaRPr>
          </a:p>
        </p:txBody>
      </p:sp>
      <p:sp>
        <p:nvSpPr>
          <p:cNvPr id="94" name="Google Shape;94;p26"/>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 Title and text — black">
  <p:cSld name="CUSTOM_23_1_1_1_1">
    <p:bg>
      <p:bgPr>
        <a:solidFill>
          <a:schemeClr val="dk1"/>
        </a:solidFill>
        <a:effectLst/>
      </p:bgPr>
    </p:bg>
    <p:spTree>
      <p:nvGrpSpPr>
        <p:cNvPr id="1" name="Shape 98"/>
        <p:cNvGrpSpPr/>
        <p:nvPr/>
      </p:nvGrpSpPr>
      <p:grpSpPr>
        <a:xfrm>
          <a:off x="0" y="0"/>
          <a:ext cx="0" cy="0"/>
          <a:chOff x="0" y="0"/>
          <a:chExt cx="0" cy="0"/>
        </a:xfrm>
      </p:grpSpPr>
      <p:sp>
        <p:nvSpPr>
          <p:cNvPr id="99" name="Google Shape;99;p28"/>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0" name="Google Shape;100;p28"/>
          <p:cNvSpPr txBox="1">
            <a:spLocks noGrp="1"/>
          </p:cNvSpPr>
          <p:nvPr>
            <p:ph type="body" idx="1"/>
          </p:nvPr>
        </p:nvSpPr>
        <p:spPr>
          <a:xfrm>
            <a:off x="420900" y="994550"/>
            <a:ext cx="8384700" cy="3833400"/>
          </a:xfrm>
          <a:prstGeom prst="rect">
            <a:avLst/>
          </a:prstGeom>
        </p:spPr>
        <p:txBody>
          <a:bodyPr spcFirstLastPara="1" wrap="square" lIns="0" tIns="0" rIns="0" bIns="0" anchor="t" anchorCtr="0">
            <a:noAutofit/>
          </a:bodyPr>
          <a:lstStyle>
            <a:lvl1pPr marL="457200" lvl="0" indent="-355600" rtl="0">
              <a:spcBef>
                <a:spcPts val="0"/>
              </a:spcBef>
              <a:spcAft>
                <a:spcPts val="0"/>
              </a:spcAft>
              <a:buClr>
                <a:schemeClr val="lt1"/>
              </a:buClr>
              <a:buSzPts val="2000"/>
              <a:buChar char="●"/>
              <a:defRPr>
                <a:solidFill>
                  <a:schemeClr val="lt1"/>
                </a:solidFill>
              </a:defRPr>
            </a:lvl1pPr>
            <a:lvl2pPr marL="914400" lvl="1" indent="-355600" rtl="0">
              <a:spcBef>
                <a:spcPts val="800"/>
              </a:spcBef>
              <a:spcAft>
                <a:spcPts val="0"/>
              </a:spcAft>
              <a:buClr>
                <a:schemeClr val="lt1"/>
              </a:buClr>
              <a:buSzPts val="2000"/>
              <a:buChar char="○"/>
              <a:defRPr>
                <a:solidFill>
                  <a:schemeClr val="lt1"/>
                </a:solidFill>
              </a:defRPr>
            </a:lvl2pPr>
            <a:lvl3pPr marL="1371600" lvl="2" indent="-355600" rtl="0">
              <a:spcBef>
                <a:spcPts val="800"/>
              </a:spcBef>
              <a:spcAft>
                <a:spcPts val="0"/>
              </a:spcAft>
              <a:buClr>
                <a:schemeClr val="lt1"/>
              </a:buClr>
              <a:buSzPts val="2000"/>
              <a:buChar char="■"/>
              <a:defRPr>
                <a:solidFill>
                  <a:schemeClr val="lt1"/>
                </a:solidFill>
              </a:defRPr>
            </a:lvl3pPr>
            <a:lvl4pPr marL="1828800" lvl="3" indent="-355600" rtl="0">
              <a:spcBef>
                <a:spcPts val="800"/>
              </a:spcBef>
              <a:spcAft>
                <a:spcPts val="0"/>
              </a:spcAft>
              <a:buClr>
                <a:schemeClr val="lt1"/>
              </a:buClr>
              <a:buSzPts val="2000"/>
              <a:buChar char="●"/>
              <a:defRPr>
                <a:solidFill>
                  <a:schemeClr val="lt1"/>
                </a:solidFill>
              </a:defRPr>
            </a:lvl4pPr>
            <a:lvl5pPr marL="2286000" lvl="4" indent="-355600" rtl="0">
              <a:spcBef>
                <a:spcPts val="800"/>
              </a:spcBef>
              <a:spcAft>
                <a:spcPts val="0"/>
              </a:spcAft>
              <a:buClr>
                <a:schemeClr val="lt1"/>
              </a:buClr>
              <a:buSzPts val="2000"/>
              <a:buChar char="○"/>
              <a:defRPr>
                <a:solidFill>
                  <a:schemeClr val="lt1"/>
                </a:solidFill>
              </a:defRPr>
            </a:lvl5pPr>
            <a:lvl6pPr marL="2743200" lvl="5" indent="-355600" rtl="0">
              <a:spcBef>
                <a:spcPts val="800"/>
              </a:spcBef>
              <a:spcAft>
                <a:spcPts val="0"/>
              </a:spcAft>
              <a:buClr>
                <a:schemeClr val="lt1"/>
              </a:buClr>
              <a:buSzPts val="2000"/>
              <a:buChar char="■"/>
              <a:defRPr>
                <a:solidFill>
                  <a:schemeClr val="lt1"/>
                </a:solidFill>
              </a:defRPr>
            </a:lvl6pPr>
            <a:lvl7pPr marL="3200400" lvl="6" indent="-355600" rtl="0">
              <a:spcBef>
                <a:spcPts val="800"/>
              </a:spcBef>
              <a:spcAft>
                <a:spcPts val="0"/>
              </a:spcAft>
              <a:buClr>
                <a:schemeClr val="lt1"/>
              </a:buClr>
              <a:buSzPts val="2000"/>
              <a:buChar char="●"/>
              <a:defRPr>
                <a:solidFill>
                  <a:schemeClr val="lt1"/>
                </a:solidFill>
              </a:defRPr>
            </a:lvl7pPr>
            <a:lvl8pPr marL="3657600" lvl="7" indent="-355600" rtl="0">
              <a:spcBef>
                <a:spcPts val="800"/>
              </a:spcBef>
              <a:spcAft>
                <a:spcPts val="0"/>
              </a:spcAft>
              <a:buClr>
                <a:schemeClr val="lt1"/>
              </a:buClr>
              <a:buSzPts val="2000"/>
              <a:buChar char="○"/>
              <a:defRPr>
                <a:solidFill>
                  <a:schemeClr val="lt1"/>
                </a:solidFill>
              </a:defRPr>
            </a:lvl8pPr>
            <a:lvl9pPr marL="4114800" lvl="8" indent="-355600" rtl="0">
              <a:spcBef>
                <a:spcPts val="800"/>
              </a:spcBef>
              <a:spcAft>
                <a:spcPts val="800"/>
              </a:spcAft>
              <a:buClr>
                <a:schemeClr val="lt1"/>
              </a:buClr>
              <a:buSzPts val="2000"/>
              <a:buChar char="■"/>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 Title and text with subtitle — white">
  <p:cSld name="CUSTOM_22_1_1_1_1_1">
    <p:spTree>
      <p:nvGrpSpPr>
        <p:cNvPr id="1" name="Shape 101"/>
        <p:cNvGrpSpPr/>
        <p:nvPr/>
      </p:nvGrpSpPr>
      <p:grpSpPr>
        <a:xfrm>
          <a:off x="0" y="0"/>
          <a:ext cx="0" cy="0"/>
          <a:chOff x="0" y="0"/>
          <a:chExt cx="0" cy="0"/>
        </a:xfrm>
      </p:grpSpPr>
      <p:sp>
        <p:nvSpPr>
          <p:cNvPr id="102" name="Google Shape;102;p2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3" name="Google Shape;103;p29"/>
          <p:cNvSpPr txBox="1">
            <a:spLocks noGrp="1"/>
          </p:cNvSpPr>
          <p:nvPr>
            <p:ph type="body" idx="1"/>
          </p:nvPr>
        </p:nvSpPr>
        <p:spPr>
          <a:xfrm>
            <a:off x="420900" y="1125700"/>
            <a:ext cx="8384700" cy="37023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dirty="0"/>
          </a:p>
        </p:txBody>
      </p:sp>
      <p:sp>
        <p:nvSpPr>
          <p:cNvPr id="104" name="Google Shape;104;p29"/>
          <p:cNvSpPr txBox="1">
            <a:spLocks noGrp="1"/>
          </p:cNvSpPr>
          <p:nvPr>
            <p:ph type="subTitle" idx="2"/>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zz-Not intended for us. Included so the full ASU color palette is available for your use in the color picker.">
  <p:cSld name="CUSTOM_30">
    <p:spTree>
      <p:nvGrpSpPr>
        <p:cNvPr id="1" name="Shape 4630"/>
        <p:cNvGrpSpPr/>
        <p:nvPr/>
      </p:nvGrpSpPr>
      <p:grpSpPr>
        <a:xfrm>
          <a:off x="0" y="0"/>
          <a:ext cx="0" cy="0"/>
          <a:chOff x="0" y="0"/>
          <a:chExt cx="0" cy="0"/>
        </a:xfrm>
      </p:grpSpPr>
      <p:graphicFrame>
        <p:nvGraphicFramePr>
          <p:cNvPr id="4631" name="Google Shape;4631;p120"/>
          <p:cNvGraphicFramePr/>
          <p:nvPr>
            <p:extLst>
              <p:ext uri="{D42A27DB-BD31-4B8C-83A1-F6EECF244321}">
                <p14:modId xmlns:p14="http://schemas.microsoft.com/office/powerpoint/2010/main" val="2767649681"/>
              </p:ext>
            </p:extLst>
          </p:nvPr>
        </p:nvGraphicFramePr>
        <p:xfrm>
          <a:off x="419007" y="1003232"/>
          <a:ext cx="6127275" cy="3907490"/>
        </p:xfrm>
        <a:graphic>
          <a:graphicData uri="http://schemas.openxmlformats.org/drawingml/2006/table">
            <a:tbl>
              <a:tblPr>
                <a:noFill/>
                <a:tableStyleId>{C9D0A139-A388-4AB7-8CF6-93BC545BE00A}</a:tableStyleId>
              </a:tblPr>
              <a:tblGrid>
                <a:gridCol w="987375">
                  <a:extLst>
                    <a:ext uri="{9D8B030D-6E8A-4147-A177-3AD203B41FA5}">
                      <a16:colId xmlns:a16="http://schemas.microsoft.com/office/drawing/2014/main" val="20000"/>
                    </a:ext>
                  </a:extLst>
                </a:gridCol>
                <a:gridCol w="571100">
                  <a:extLst>
                    <a:ext uri="{9D8B030D-6E8A-4147-A177-3AD203B41FA5}">
                      <a16:colId xmlns:a16="http://schemas.microsoft.com/office/drawing/2014/main" val="20001"/>
                    </a:ext>
                  </a:extLst>
                </a:gridCol>
                <a:gridCol w="571100">
                  <a:extLst>
                    <a:ext uri="{9D8B030D-6E8A-4147-A177-3AD203B41FA5}">
                      <a16:colId xmlns:a16="http://schemas.microsoft.com/office/drawing/2014/main" val="20002"/>
                    </a:ext>
                  </a:extLst>
                </a:gridCol>
                <a:gridCol w="555800">
                  <a:extLst>
                    <a:ext uri="{9D8B030D-6E8A-4147-A177-3AD203B41FA5}">
                      <a16:colId xmlns:a16="http://schemas.microsoft.com/office/drawing/2014/main" val="20003"/>
                    </a:ext>
                  </a:extLst>
                </a:gridCol>
                <a:gridCol w="586400">
                  <a:extLst>
                    <a:ext uri="{9D8B030D-6E8A-4147-A177-3AD203B41FA5}">
                      <a16:colId xmlns:a16="http://schemas.microsoft.com/office/drawing/2014/main" val="20004"/>
                    </a:ext>
                  </a:extLst>
                </a:gridCol>
                <a:gridCol w="571100">
                  <a:extLst>
                    <a:ext uri="{9D8B030D-6E8A-4147-A177-3AD203B41FA5}">
                      <a16:colId xmlns:a16="http://schemas.microsoft.com/office/drawing/2014/main" val="20005"/>
                    </a:ext>
                  </a:extLst>
                </a:gridCol>
                <a:gridCol w="571100">
                  <a:extLst>
                    <a:ext uri="{9D8B030D-6E8A-4147-A177-3AD203B41FA5}">
                      <a16:colId xmlns:a16="http://schemas.microsoft.com/office/drawing/2014/main" val="20006"/>
                    </a:ext>
                  </a:extLst>
                </a:gridCol>
                <a:gridCol w="571100">
                  <a:extLst>
                    <a:ext uri="{9D8B030D-6E8A-4147-A177-3AD203B41FA5}">
                      <a16:colId xmlns:a16="http://schemas.microsoft.com/office/drawing/2014/main" val="20007"/>
                    </a:ext>
                  </a:extLst>
                </a:gridCol>
                <a:gridCol w="571100">
                  <a:extLst>
                    <a:ext uri="{9D8B030D-6E8A-4147-A177-3AD203B41FA5}">
                      <a16:colId xmlns:a16="http://schemas.microsoft.com/office/drawing/2014/main" val="20008"/>
                    </a:ext>
                  </a:extLst>
                </a:gridCol>
                <a:gridCol w="571100">
                  <a:extLst>
                    <a:ext uri="{9D8B030D-6E8A-4147-A177-3AD203B41FA5}">
                      <a16:colId xmlns:a16="http://schemas.microsoft.com/office/drawing/2014/main" val="20009"/>
                    </a:ext>
                  </a:extLst>
                </a:gridCol>
              </a:tblGrid>
              <a:tr h="801350">
                <a:tc>
                  <a:txBody>
                    <a:bodyPr/>
                    <a:lstStyle/>
                    <a:p>
                      <a:pPr marL="0" marR="0" lvl="0" indent="0" algn="l" rtl="0">
                        <a:lnSpc>
                          <a:spcPct val="100000"/>
                        </a:lnSpc>
                        <a:spcBef>
                          <a:spcPts val="0"/>
                        </a:spcBef>
                        <a:spcAft>
                          <a:spcPts val="0"/>
                        </a:spcAft>
                        <a:buNone/>
                      </a:pPr>
                      <a:r>
                        <a:rPr lang="en" sz="800" b="1"/>
                        <a:t>Primary colors</a:t>
                      </a:r>
                      <a:r>
                        <a:rPr lang="en" sz="800"/>
                        <a:t>. These should be your first color choices and used more prominently than secondary colors</a:t>
                      </a:r>
                      <a:endParaRPr sz="8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rgbClr val="FFFFFF"/>
                    </a:solidFill>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24975">
                <a:tc>
                  <a:txBody>
                    <a:bodyPr/>
                    <a:lstStyle/>
                    <a:p>
                      <a:pPr marL="0" marR="0" lvl="0" indent="0" algn="l" rtl="0">
                        <a:lnSpc>
                          <a:spcPct val="100000"/>
                        </a:lnSpc>
                        <a:spcBef>
                          <a:spcPts val="0"/>
                        </a:spcBef>
                        <a:spcAft>
                          <a:spcPts val="0"/>
                        </a:spcAft>
                        <a:buNone/>
                      </a:pPr>
                      <a:endParaRPr sz="500" b="1">
                        <a:solidFill>
                          <a:srgbClr val="191919"/>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700" b="1">
                          <a:solidFill>
                            <a:srgbClr val="191919"/>
                          </a:solidFill>
                        </a:rPr>
                        <a:t>ASU Gold</a:t>
                      </a:r>
                      <a:endParaRPr sz="700" b="1">
                        <a:solidFill>
                          <a:srgbClr val="191919"/>
                        </a:solidFill>
                      </a:endParaRPr>
                    </a:p>
                    <a:p>
                      <a:pPr marL="0" lvl="0" indent="0" algn="l" rtl="0">
                        <a:spcBef>
                          <a:spcPts val="0"/>
                        </a:spcBef>
                        <a:spcAft>
                          <a:spcPts val="0"/>
                        </a:spcAft>
                        <a:buNone/>
                      </a:pPr>
                      <a:r>
                        <a:rPr lang="en" sz="700">
                          <a:solidFill>
                            <a:srgbClr val="191919"/>
                          </a:solidFill>
                        </a:rPr>
                        <a:t>#FFC627</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Maroon</a:t>
                      </a:r>
                      <a:r>
                        <a:rPr lang="en" sz="700">
                          <a:solidFill>
                            <a:srgbClr val="191919"/>
                          </a:solidFill>
                        </a:rPr>
                        <a:t> </a:t>
                      </a:r>
                      <a:br>
                        <a:rPr lang="en" sz="700">
                          <a:solidFill>
                            <a:srgbClr val="191919"/>
                          </a:solidFill>
                        </a:rPr>
                      </a:br>
                      <a:r>
                        <a:rPr lang="en" sz="700">
                          <a:solidFill>
                            <a:srgbClr val="191919"/>
                          </a:solidFill>
                        </a:rPr>
                        <a:t>#8C1D40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Black</a:t>
                      </a:r>
                      <a:r>
                        <a:rPr lang="en" sz="700">
                          <a:solidFill>
                            <a:srgbClr val="191919"/>
                          </a:solidFill>
                        </a:rPr>
                        <a:t> </a:t>
                      </a:r>
                      <a:br>
                        <a:rPr lang="en" sz="700">
                          <a:solidFill>
                            <a:srgbClr val="191919"/>
                          </a:solidFill>
                        </a:rPr>
                      </a:br>
                      <a:r>
                        <a:rPr lang="en" sz="700">
                          <a:solidFill>
                            <a:srgbClr val="191919"/>
                          </a:solidFill>
                        </a:rPr>
                        <a:t>#000000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White</a:t>
                      </a:r>
                      <a:r>
                        <a:rPr lang="en" sz="700">
                          <a:solidFill>
                            <a:srgbClr val="191919"/>
                          </a:solidFill>
                        </a:rPr>
                        <a:t> </a:t>
                      </a:r>
                      <a:br>
                        <a:rPr lang="en" sz="700">
                          <a:solidFill>
                            <a:srgbClr val="191919"/>
                          </a:solidFill>
                        </a:rPr>
                      </a:br>
                      <a:r>
                        <a:rPr lang="en" sz="700">
                          <a:solidFill>
                            <a:srgbClr val="191919"/>
                          </a:solidFill>
                        </a:rPr>
                        <a:t>#FFFFFF</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362750">
                <a:tc>
                  <a:txBody>
                    <a:bodyPr/>
                    <a:lstStyle/>
                    <a:p>
                      <a:pPr marL="0" marR="0" lvl="0" indent="0" algn="l" rtl="0">
                        <a:lnSpc>
                          <a:spcPct val="100000"/>
                        </a:lnSpc>
                        <a:spcBef>
                          <a:spcPts val="0"/>
                        </a:spcBef>
                        <a:spcAft>
                          <a:spcPts val="0"/>
                        </a:spcAft>
                        <a:buNone/>
                      </a:pPr>
                      <a:r>
                        <a:rPr lang="en" sz="600" b="1"/>
                        <a:t>Secondary colors</a:t>
                      </a:r>
                      <a:r>
                        <a:rPr lang="en" sz="600"/>
                        <a:t>. Use as accents. Only use in addition to primary. May not to be used without primary brand colors. </a:t>
                      </a:r>
                      <a:endParaRPr sz="6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8BE2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A3E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7F3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479275">
                <a:tc>
                  <a:txBody>
                    <a:bodyPr/>
                    <a:lstStyle/>
                    <a:p>
                      <a:pPr marL="0" marR="0" lvl="0" indent="0" algn="l" rtl="0">
                        <a:lnSpc>
                          <a:spcPct val="100000"/>
                        </a:lnSpc>
                        <a:spcBef>
                          <a:spcPts val="0"/>
                        </a:spcBef>
                        <a:spcAft>
                          <a:spcPts val="0"/>
                        </a:spcAft>
                        <a:buNone/>
                      </a:pPr>
                      <a:endParaRPr sz="500" b="1">
                        <a:solidFill>
                          <a:srgbClr val="191919"/>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Gree</a:t>
                      </a:r>
                      <a:r>
                        <a:rPr lang="en" sz="700" b="1">
                          <a:solidFill>
                            <a:srgbClr val="191919"/>
                          </a:solidFill>
                        </a:rPr>
                        <a:t>n</a:t>
                      </a:r>
                      <a:r>
                        <a:rPr lang="en" sz="700" u="none" strike="noStrike" cap="none">
                          <a:solidFill>
                            <a:srgbClr val="191919"/>
                          </a:solidFill>
                        </a:rPr>
                        <a:t> #78BE20</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Blue</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#00A3E0</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Orange</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#FF7F32</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Copper</a:t>
                      </a:r>
                      <a:endParaRPr sz="700">
                        <a:solidFill>
                          <a:srgbClr val="191919"/>
                        </a:solidFill>
                      </a:endParaRPr>
                    </a:p>
                    <a:p>
                      <a:pPr marL="0" lvl="0" indent="0" algn="l" rtl="0">
                        <a:spcBef>
                          <a:spcPts val="0"/>
                        </a:spcBef>
                        <a:spcAft>
                          <a:spcPts val="0"/>
                        </a:spcAft>
                        <a:buNone/>
                      </a:pPr>
                      <a:r>
                        <a:rPr lang="en" sz="700">
                          <a:solidFill>
                            <a:srgbClr val="191919"/>
                          </a:solidFill>
                        </a:rPr>
                        <a:t>#AF674B</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Turquoise</a:t>
                      </a:r>
                      <a:endParaRPr sz="700">
                        <a:solidFill>
                          <a:srgbClr val="191919"/>
                        </a:solidFill>
                      </a:endParaRPr>
                    </a:p>
                    <a:p>
                      <a:pPr marL="0" lvl="0" indent="0" algn="l" rtl="0">
                        <a:spcBef>
                          <a:spcPts val="0"/>
                        </a:spcBef>
                        <a:spcAft>
                          <a:spcPts val="0"/>
                        </a:spcAft>
                        <a:buNone/>
                      </a:pPr>
                      <a:r>
                        <a:rPr lang="en" sz="700">
                          <a:solidFill>
                            <a:srgbClr val="191919"/>
                          </a:solidFill>
                        </a:rPr>
                        <a:t>#4AB7C4</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Pink</a:t>
                      </a:r>
                      <a:endParaRPr sz="700">
                        <a:solidFill>
                          <a:srgbClr val="191919"/>
                        </a:solidFill>
                      </a:endParaRPr>
                    </a:p>
                    <a:p>
                      <a:pPr marL="0" lvl="0" indent="0" algn="l" rtl="0">
                        <a:spcBef>
                          <a:spcPts val="0"/>
                        </a:spcBef>
                        <a:spcAft>
                          <a:spcPts val="0"/>
                        </a:spcAft>
                        <a:buNone/>
                      </a:pPr>
                      <a:r>
                        <a:rPr lang="en" sz="700">
                          <a:solidFill>
                            <a:srgbClr val="191919"/>
                          </a:solidFill>
                        </a:rPr>
                        <a:t>#E74973</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Gray</a:t>
                      </a:r>
                      <a:endParaRPr sz="700" b="1">
                        <a:solidFill>
                          <a:srgbClr val="191919"/>
                        </a:solidFill>
                      </a:endParaRPr>
                    </a:p>
                    <a:p>
                      <a:pPr marL="0" lvl="0" indent="0" algn="l" rtl="0">
                        <a:spcBef>
                          <a:spcPts val="0"/>
                        </a:spcBef>
                        <a:spcAft>
                          <a:spcPts val="0"/>
                        </a:spcAft>
                        <a:buNone/>
                      </a:pPr>
                      <a:r>
                        <a:rPr lang="en" sz="700">
                          <a:solidFill>
                            <a:srgbClr val="191919"/>
                          </a:solidFill>
                        </a:rPr>
                        <a:t>#747474</a:t>
                      </a:r>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14625">
                <a:tc>
                  <a:txBody>
                    <a:bodyPr/>
                    <a:lstStyle/>
                    <a:p>
                      <a:pPr marL="0" marR="0" lvl="0" indent="0" algn="l" rtl="0">
                        <a:lnSpc>
                          <a:spcPct val="100000"/>
                        </a:lnSpc>
                        <a:spcBef>
                          <a:spcPts val="0"/>
                        </a:spcBef>
                        <a:spcAft>
                          <a:spcPts val="0"/>
                        </a:spcAft>
                        <a:buNone/>
                      </a:pPr>
                      <a:r>
                        <a:rPr lang="en" sz="500" b="1"/>
                        <a:t>ASU Grayscale. </a:t>
                      </a:r>
                      <a:r>
                        <a:rPr lang="en" sz="500"/>
                        <a:t>For text, line and fill colors. ASU Gray is a part of this scale.</a:t>
                      </a:r>
                      <a:endParaRPr sz="500"/>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E8E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7650">
                <a:tc>
                  <a:txBody>
                    <a:bodyPr/>
                    <a:lstStyle/>
                    <a:p>
                      <a:pPr marL="0" lvl="0" indent="0" algn="l" rtl="0">
                        <a:spcBef>
                          <a:spcPts val="0"/>
                        </a:spcBef>
                        <a:spcAft>
                          <a:spcPts val="0"/>
                        </a:spcAft>
                        <a:buNone/>
                      </a:pPr>
                      <a:endParaRPr sz="600" b="1"/>
                    </a:p>
                  </a:txBody>
                  <a:tcPr marL="0"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t>ASU Black</a:t>
                      </a:r>
                      <a:endParaRPr sz="700" b="1"/>
                    </a:p>
                    <a:p>
                      <a:pPr marL="0" lvl="0" indent="0" algn="l" rtl="0">
                        <a:spcBef>
                          <a:spcPts val="0"/>
                        </a:spcBef>
                        <a:spcAft>
                          <a:spcPts val="0"/>
                        </a:spcAft>
                        <a:buNone/>
                      </a:pPr>
                      <a:r>
                        <a:rPr lang="en" sz="700"/>
                        <a:t>#000000</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1</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#191919</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2</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#484848</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Gray</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#747474</a:t>
                      </a:r>
                      <a:br>
                        <a:rPr lang="en" sz="700" u="none" strike="noStrike" cap="none">
                          <a:solidFill>
                            <a:srgbClr val="191919"/>
                          </a:solidFill>
                        </a:rPr>
                      </a:br>
                      <a:r>
                        <a:rPr lang="en" sz="700" u="none" strike="noStrike" cap="none">
                          <a:solidFill>
                            <a:srgbClr val="191919"/>
                          </a:solidFill>
                        </a:rPr>
                        <a:t>(</a:t>
                      </a:r>
                      <a:r>
                        <a:rPr lang="en" sz="700">
                          <a:solidFill>
                            <a:srgbClr val="191919"/>
                          </a:solidFill>
                        </a:rPr>
                        <a:t>Gray 3)</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4</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#BFBFBF</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5</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#D0D0D0</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6</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#E8E8E8</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a:t>
                      </a:r>
                      <a:r>
                        <a:rPr lang="en" sz="700" b="1">
                          <a:solidFill>
                            <a:srgbClr val="191919"/>
                          </a:solidFill>
                        </a:rPr>
                        <a:t>7</a:t>
                      </a:r>
                      <a:r>
                        <a:rPr lang="en" sz="700" u="none" strike="noStrike" cap="none">
                          <a:solidFill>
                            <a:srgbClr val="191919"/>
                          </a:solidFill>
                        </a:rPr>
                        <a:t> #FAFAFA</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White</a:t>
                      </a:r>
                      <a:r>
                        <a:rPr lang="en" sz="700">
                          <a:solidFill>
                            <a:srgbClr val="191919"/>
                          </a:solidFill>
                        </a:rPr>
                        <a:t> #FFFFFF</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198100">
                <a:tc rowSpan="2">
                  <a:txBody>
                    <a:bodyPr/>
                    <a:lstStyle/>
                    <a:p>
                      <a:pPr marL="0" lvl="0" indent="0" algn="l" rtl="0">
                        <a:spcBef>
                          <a:spcPts val="0"/>
                        </a:spcBef>
                        <a:spcAft>
                          <a:spcPts val="0"/>
                        </a:spcAft>
                        <a:buNone/>
                      </a:pPr>
                      <a:r>
                        <a:rPr lang="en" sz="500" b="1"/>
                        <a:t>Color tints.</a:t>
                      </a:r>
                      <a:r>
                        <a:rPr lang="en" sz="500"/>
                        <a:t> Brand palette tint variations for use in data visualizations and spreadsheets</a:t>
                      </a:r>
                      <a:endParaRPr sz="500"/>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None/>
                      </a:pPr>
                      <a:endParaRPr sz="700" u="none" strike="noStrike" cap="none" dirty="0"/>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dirty="0"/>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6617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Gold</a:t>
                      </a:r>
                      <a:endParaRPr sz="700"/>
                    </a:p>
                    <a:p>
                      <a:pPr marL="0" marR="0" lvl="0" indent="0" algn="l" rtl="0">
                        <a:lnSpc>
                          <a:spcPct val="100000"/>
                        </a:lnSpc>
                        <a:spcBef>
                          <a:spcPts val="0"/>
                        </a:spcBef>
                        <a:spcAft>
                          <a:spcPts val="0"/>
                        </a:spcAft>
                        <a:buClr>
                          <a:srgbClr val="000000"/>
                        </a:buClr>
                        <a:buSzPts val="900"/>
                        <a:buFont typeface="Arial"/>
                        <a:buNone/>
                      </a:pPr>
                      <a:r>
                        <a:rPr lang="en" sz="700"/>
                        <a:t>#FFF1C9</a:t>
                      </a:r>
                      <a:endParaRPr sz="700"/>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Maroon</a:t>
                      </a:r>
                      <a:endParaRPr sz="700"/>
                    </a:p>
                    <a:p>
                      <a:pPr marL="0" marR="0" lvl="0" indent="0" algn="l" rtl="0">
                        <a:lnSpc>
                          <a:spcPct val="100000"/>
                        </a:lnSpc>
                        <a:spcBef>
                          <a:spcPts val="0"/>
                        </a:spcBef>
                        <a:spcAft>
                          <a:spcPts val="0"/>
                        </a:spcAft>
                        <a:buClr>
                          <a:srgbClr val="000000"/>
                        </a:buClr>
                        <a:buSzPts val="900"/>
                        <a:buFont typeface="Arial"/>
                        <a:buNone/>
                      </a:pPr>
                      <a:r>
                        <a:rPr lang="en" sz="700"/>
                        <a:t>#DFC9CF</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25% ASU Green</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#E9F5DB</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Blue</a:t>
                      </a:r>
                      <a:endParaRPr sz="700"/>
                    </a:p>
                    <a:p>
                      <a:pPr marL="0" marR="0" lvl="0" indent="0" algn="l" rtl="0">
                        <a:lnSpc>
                          <a:spcPct val="100000"/>
                        </a:lnSpc>
                        <a:spcBef>
                          <a:spcPts val="0"/>
                        </a:spcBef>
                        <a:spcAft>
                          <a:spcPts val="0"/>
                        </a:spcAft>
                        <a:buClr>
                          <a:srgbClr val="000000"/>
                        </a:buClr>
                        <a:buSzPts val="900"/>
                        <a:buFont typeface="Arial"/>
                        <a:buNone/>
                      </a:pPr>
                      <a:r>
                        <a:rPr lang="en" sz="700"/>
                        <a:t>#D6F0FA</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25% ASU Orange</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#FFEADE</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Copper</a:t>
                      </a:r>
                      <a:endParaRPr sz="700">
                        <a:solidFill>
                          <a:srgbClr val="191919"/>
                        </a:solidFill>
                      </a:endParaRPr>
                    </a:p>
                    <a:p>
                      <a:pPr marL="0" lvl="0" indent="0" algn="l" rtl="0">
                        <a:spcBef>
                          <a:spcPts val="0"/>
                        </a:spcBef>
                        <a:spcAft>
                          <a:spcPts val="0"/>
                        </a:spcAft>
                        <a:buNone/>
                      </a:pPr>
                      <a:r>
                        <a:rPr lang="en" sz="700">
                          <a:solidFill>
                            <a:srgbClr val="191919"/>
                          </a:solidFill>
                        </a:rPr>
                        <a:t>#EBD9D2</a:t>
                      </a:r>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Turquoise </a:t>
                      </a:r>
                      <a:endParaRPr sz="700">
                        <a:solidFill>
                          <a:srgbClr val="191919"/>
                        </a:solidFill>
                      </a:endParaRPr>
                    </a:p>
                    <a:p>
                      <a:pPr marL="0" lvl="0" indent="0" algn="l" rtl="0">
                        <a:spcBef>
                          <a:spcPts val="0"/>
                        </a:spcBef>
                        <a:spcAft>
                          <a:spcPts val="0"/>
                        </a:spcAft>
                        <a:buNone/>
                      </a:pPr>
                      <a:r>
                        <a:rPr lang="en" sz="700">
                          <a:solidFill>
                            <a:srgbClr val="191919"/>
                          </a:solidFill>
                        </a:rPr>
                        <a:t>#D2EDF0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dirty="0">
                          <a:solidFill>
                            <a:srgbClr val="191919"/>
                          </a:solidFill>
                        </a:rPr>
                        <a:t>25% ASU Pink </a:t>
                      </a:r>
                      <a:endParaRPr sz="700" dirty="0">
                        <a:solidFill>
                          <a:srgbClr val="191919"/>
                        </a:solidFill>
                      </a:endParaRPr>
                    </a:p>
                    <a:p>
                      <a:pPr marL="0" lvl="0" indent="0" algn="l" rtl="0">
                        <a:spcBef>
                          <a:spcPts val="0"/>
                        </a:spcBef>
                        <a:spcAft>
                          <a:spcPts val="0"/>
                        </a:spcAft>
                        <a:buNone/>
                      </a:pPr>
                      <a:r>
                        <a:rPr lang="en" sz="700" dirty="0">
                          <a:solidFill>
                            <a:srgbClr val="191919"/>
                          </a:solidFill>
                        </a:rPr>
                        <a:t>#F9D1DC</a:t>
                      </a:r>
                      <a:endParaRPr sz="700" dirty="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dirty="0">
                        <a:solidFill>
                          <a:srgbClr val="191919"/>
                        </a:solidFill>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4632" name="Google Shape;4632;p120"/>
          <p:cNvGraphicFramePr/>
          <p:nvPr>
            <p:extLst>
              <p:ext uri="{D42A27DB-BD31-4B8C-83A1-F6EECF244321}">
                <p14:modId xmlns:p14="http://schemas.microsoft.com/office/powerpoint/2010/main" val="2811807656"/>
              </p:ext>
            </p:extLst>
          </p:nvPr>
        </p:nvGraphicFramePr>
        <p:xfrm>
          <a:off x="5969457" y="4050235"/>
          <a:ext cx="1023025" cy="821125"/>
        </p:xfrm>
        <a:graphic>
          <a:graphicData uri="http://schemas.openxmlformats.org/drawingml/2006/table">
            <a:tbl>
              <a:tblPr>
                <a:noFill/>
                <a:tableStyleId>{C9D0A139-A388-4AB7-8CF6-93BC545BE00A}</a:tableStyleId>
              </a:tblPr>
              <a:tblGrid>
                <a:gridCol w="200000">
                  <a:extLst>
                    <a:ext uri="{9D8B030D-6E8A-4147-A177-3AD203B41FA5}">
                      <a16:colId xmlns:a16="http://schemas.microsoft.com/office/drawing/2014/main" val="20000"/>
                    </a:ext>
                  </a:extLst>
                </a:gridCol>
                <a:gridCol w="823025">
                  <a:extLst>
                    <a:ext uri="{9D8B030D-6E8A-4147-A177-3AD203B41FA5}">
                      <a16:colId xmlns:a16="http://schemas.microsoft.com/office/drawing/2014/main" val="20001"/>
                    </a:ext>
                  </a:extLst>
                </a:gridCol>
              </a:tblGrid>
              <a:tr h="198125">
                <a:tc>
                  <a:txBody>
                    <a:bodyPr/>
                    <a:lstStyle/>
                    <a:p>
                      <a:pPr marL="0" lvl="0" indent="0" algn="l" rtl="0">
                        <a:spcBef>
                          <a:spcPts val="0"/>
                        </a:spcBef>
                        <a:spcAft>
                          <a:spcPts val="0"/>
                        </a:spcAft>
                        <a:buNone/>
                      </a:pPr>
                      <a:endParaRPr sz="700" u="none" strike="noStrike" cap="none" dirty="0"/>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CC2F2F"/>
                    </a:solidFill>
                  </a:tcPr>
                </a:tc>
                <a:tc rowSpan="2">
                  <a:txBody>
                    <a:bodyPr/>
                    <a:lstStyle/>
                    <a:p>
                      <a:pPr marL="0" lvl="0" indent="0" algn="l" rtl="0">
                        <a:spcBef>
                          <a:spcPts val="0"/>
                        </a:spcBef>
                        <a:spcAft>
                          <a:spcPts val="0"/>
                        </a:spcAft>
                        <a:buNone/>
                      </a:pPr>
                      <a:r>
                        <a:rPr lang="en" sz="600" b="1">
                          <a:solidFill>
                            <a:srgbClr val="191919"/>
                          </a:solidFill>
                        </a:rPr>
                        <a:t>Error Red</a:t>
                      </a:r>
                      <a:endParaRPr sz="600" b="1">
                        <a:solidFill>
                          <a:srgbClr val="191919"/>
                        </a:solidFill>
                      </a:endParaRPr>
                    </a:p>
                    <a:p>
                      <a:pPr marL="0" lvl="0" indent="0" algn="l" rtl="0">
                        <a:spcBef>
                          <a:spcPts val="0"/>
                        </a:spcBef>
                        <a:spcAft>
                          <a:spcPts val="0"/>
                        </a:spcAft>
                        <a:buNone/>
                      </a:pPr>
                      <a:r>
                        <a:rPr lang="en" sz="600">
                          <a:solidFill>
                            <a:srgbClr val="191919"/>
                          </a:solidFill>
                        </a:rPr>
                        <a:t>#CC2F2F </a:t>
                      </a:r>
                      <a:br>
                        <a:rPr lang="en" sz="600">
                          <a:solidFill>
                            <a:srgbClr val="191919"/>
                          </a:solidFill>
                        </a:rPr>
                      </a:br>
                      <a:endParaRPr sz="600">
                        <a:solidFill>
                          <a:srgbClr val="191919"/>
                        </a:solidFill>
                      </a:endParaRPr>
                    </a:p>
                    <a:p>
                      <a:pPr marL="0" lvl="0" indent="0" algn="l" rtl="0">
                        <a:spcBef>
                          <a:spcPts val="0"/>
                        </a:spcBef>
                        <a:spcAft>
                          <a:spcPts val="0"/>
                        </a:spcAft>
                        <a:buNone/>
                      </a:pPr>
                      <a:r>
                        <a:rPr lang="en" sz="600" b="1">
                          <a:solidFill>
                            <a:srgbClr val="191919"/>
                          </a:solidFill>
                        </a:rPr>
                        <a:t>For digital use only</a:t>
                      </a:r>
                      <a:r>
                        <a:rPr lang="en" sz="600">
                          <a:solidFill>
                            <a:srgbClr val="191919"/>
                          </a:solidFill>
                        </a:rPr>
                        <a:t> to indicate system errors, issues or negative number values.</a:t>
                      </a:r>
                      <a:endParaRPr sz="700"/>
                    </a:p>
                  </a:txBody>
                  <a:tcPr marL="4570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623000">
                <a:tc>
                  <a:txBody>
                    <a:bodyPr/>
                    <a:lstStyle/>
                    <a:p>
                      <a:pPr marL="0" lvl="0" indent="0" algn="l" rtl="0">
                        <a:spcBef>
                          <a:spcPts val="0"/>
                        </a:spcBef>
                        <a:spcAft>
                          <a:spcPts val="0"/>
                        </a:spcAft>
                        <a:buNone/>
                      </a:pPr>
                      <a:endParaRPr sz="600" dirty="0">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sp>
        <p:nvSpPr>
          <p:cNvPr id="4633" name="Google Shape;4633;p120"/>
          <p:cNvSpPr txBox="1"/>
          <p:nvPr/>
        </p:nvSpPr>
        <p:spPr>
          <a:xfrm>
            <a:off x="424925" y="315900"/>
            <a:ext cx="8294400" cy="443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800"/>
              </a:spcAft>
              <a:buNone/>
            </a:pPr>
            <a:r>
              <a:rPr lang="en" sz="3200" b="1">
                <a:solidFill>
                  <a:srgbClr val="191919"/>
                </a:solidFill>
              </a:rPr>
              <a:t>ASU color palette </a:t>
            </a:r>
            <a:endParaRPr sz="3200" b="1">
              <a:solidFill>
                <a:srgbClr val="19191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READ ME — Find more branded templates and tools for your use">
  <p:cSld name="CUSTOM_18_2">
    <p:spTree>
      <p:nvGrpSpPr>
        <p:cNvPr id="1" name="Shape 12"/>
        <p:cNvGrpSpPr/>
        <p:nvPr/>
      </p:nvGrpSpPr>
      <p:grpSpPr>
        <a:xfrm>
          <a:off x="0" y="0"/>
          <a:ext cx="0" cy="0"/>
          <a:chOff x="0" y="0"/>
          <a:chExt cx="0" cy="0"/>
        </a:xfrm>
      </p:grpSpPr>
      <p:sp>
        <p:nvSpPr>
          <p:cNvPr id="13" name="Google Shape;13;p3"/>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p:nvPr/>
        </p:nvSpPr>
        <p:spPr>
          <a:xfrm>
            <a:off x="2270850" y="0"/>
            <a:ext cx="6753300" cy="51435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5200" b="1"/>
              <a:t>Find more branded templates created for your use:</a:t>
            </a:r>
            <a:endParaRPr sz="5200" b="1"/>
          </a:p>
          <a:p>
            <a:pPr marL="0" lvl="0" indent="0" algn="l" rtl="0">
              <a:lnSpc>
                <a:spcPct val="80000"/>
              </a:lnSpc>
              <a:spcBef>
                <a:spcPts val="1500"/>
              </a:spcBef>
              <a:spcAft>
                <a:spcPts val="1500"/>
              </a:spcAft>
              <a:buNone/>
            </a:pPr>
            <a:r>
              <a:rPr lang="en" sz="5200" b="1">
                <a:solidFill>
                  <a:schemeClr val="dk1"/>
                </a:solidFill>
                <a:highlight>
                  <a:schemeClr val="accent1"/>
                </a:highlight>
              </a:rPr>
              <a:t>https://brandguide.</a:t>
            </a:r>
            <a:br>
              <a:rPr lang="en" sz="5200" b="1">
                <a:solidFill>
                  <a:schemeClr val="dk1"/>
                </a:solidFill>
                <a:highlight>
                  <a:schemeClr val="accent1"/>
                </a:highlight>
              </a:rPr>
            </a:br>
            <a:r>
              <a:rPr lang="en" sz="5200" b="1">
                <a:solidFill>
                  <a:schemeClr val="dk1"/>
                </a:solidFill>
                <a:highlight>
                  <a:schemeClr val="accent1"/>
                </a:highlight>
              </a:rPr>
              <a:t>asu.edu/tools/</a:t>
            </a:r>
            <a:br>
              <a:rPr lang="en" sz="5200" b="1">
                <a:solidFill>
                  <a:schemeClr val="dk1"/>
                </a:solidFill>
                <a:highlight>
                  <a:schemeClr val="accent1"/>
                </a:highlight>
              </a:rPr>
            </a:br>
            <a:r>
              <a:rPr lang="en" sz="5200" b="1">
                <a:solidFill>
                  <a:schemeClr val="dk1"/>
                </a:solidFill>
                <a:highlight>
                  <a:schemeClr val="accent1"/>
                </a:highlight>
              </a:rPr>
              <a:t>templates-libraries </a:t>
            </a:r>
            <a:endParaRPr sz="5200" b="1">
              <a:solidFill>
                <a:schemeClr val="dk1"/>
              </a:solidFill>
              <a:highlight>
                <a:schemeClr val="accent1"/>
              </a:high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3: *Presentation title slide options divider (choose from following templates →)">
  <p:cSld name="CUSTOM_21">
    <p:bg>
      <p:bgPr>
        <a:solidFill>
          <a:schemeClr val="lt2"/>
        </a:solidFill>
        <a:effectLst/>
      </p:bgPr>
    </p:bg>
    <p:spTree>
      <p:nvGrpSpPr>
        <p:cNvPr id="1" name="Shape 15"/>
        <p:cNvGrpSpPr/>
        <p:nvPr/>
      </p:nvGrpSpPr>
      <p:grpSpPr>
        <a:xfrm>
          <a:off x="0" y="0"/>
          <a:ext cx="0" cy="0"/>
          <a:chOff x="0" y="0"/>
          <a:chExt cx="0" cy="0"/>
        </a:xfrm>
      </p:grpSpPr>
      <p:sp>
        <p:nvSpPr>
          <p:cNvPr id="16" name="Google Shape;16;p4"/>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Presentation title slide options</a:t>
            </a:r>
            <a:endParaRPr sz="7200" b="1">
              <a:solidFill>
                <a:srgbClr val="FFFFFF"/>
              </a:solidFill>
              <a:highlight>
                <a:srgbClr val="191919"/>
              </a:highlight>
            </a:endParaRPr>
          </a:p>
        </p:txBody>
      </p:sp>
      <p:sp>
        <p:nvSpPr>
          <p:cNvPr id="17" name="Google Shape;17;p4"/>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3: *Presentation title slide with photo background">
  <p:cSld name="CUSTOM_18_1">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0" y="-9225"/>
            <a:ext cx="9144000" cy="3893700"/>
          </a:xfrm>
          <a:prstGeom prst="rect">
            <a:avLst/>
          </a:prstGeom>
          <a:solidFill>
            <a:schemeClr val="tx2"/>
          </a:solidFill>
          <a:ln>
            <a:noFill/>
          </a:ln>
        </p:spPr>
      </p:sp>
      <p:sp>
        <p:nvSpPr>
          <p:cNvPr id="28" name="Google Shape;28;p7"/>
          <p:cNvSpPr txBox="1">
            <a:spLocks noGrp="1"/>
          </p:cNvSpPr>
          <p:nvPr>
            <p:ph type="ctrTitle"/>
          </p:nvPr>
        </p:nvSpPr>
        <p:spPr>
          <a:xfrm>
            <a:off x="420625" y="2570162"/>
            <a:ext cx="8411700" cy="742487"/>
          </a:xfrm>
          <a:prstGeom prst="rect">
            <a:avLst/>
          </a:prstGeom>
        </p:spPr>
        <p:txBody>
          <a:bodyPr spcFirstLastPara="1" wrap="square" lIns="0" tIns="0" rIns="0" bIns="0" anchor="b" anchorCtr="0">
            <a:normAutofit/>
          </a:bodyPr>
          <a:lstStyle>
            <a:lvl1pPr lvl="0" rtl="0">
              <a:lnSpc>
                <a:spcPct val="90000"/>
              </a:lnSpc>
              <a:spcBef>
                <a:spcPts val="0"/>
              </a:spcBef>
              <a:spcAft>
                <a:spcPts val="0"/>
              </a:spcAft>
              <a:buSzPts val="4800"/>
              <a:buNone/>
              <a:defRPr sz="4800">
                <a:highlight>
                  <a:schemeClr val="lt1"/>
                </a:highlight>
              </a:defRPr>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endParaRPr dirty="0"/>
          </a:p>
        </p:txBody>
      </p:sp>
      <p:sp>
        <p:nvSpPr>
          <p:cNvPr id="29" name="Google Shape;29;p7"/>
          <p:cNvSpPr txBox="1">
            <a:spLocks noGrp="1"/>
          </p:cNvSpPr>
          <p:nvPr>
            <p:ph type="body" idx="1"/>
          </p:nvPr>
        </p:nvSpPr>
        <p:spPr>
          <a:xfrm>
            <a:off x="4197100" y="4253675"/>
            <a:ext cx="4608300" cy="574500"/>
          </a:xfrm>
          <a:prstGeom prst="rect">
            <a:avLst/>
          </a:prstGeom>
        </p:spPr>
        <p:txBody>
          <a:bodyPr spcFirstLastPara="1" wrap="square" lIns="0" tIns="0" rIns="0" bIns="0" anchor="t" anchorCtr="0">
            <a:spAutoFit/>
          </a:bodyPr>
          <a:lstStyle>
            <a:lvl1pPr marL="457200" lvl="0" indent="-304800" rtl="0">
              <a:lnSpc>
                <a:spcPct val="100000"/>
              </a:lnSpc>
              <a:spcBef>
                <a:spcPts val="0"/>
              </a:spcBef>
              <a:spcAft>
                <a:spcPts val="0"/>
              </a:spcAft>
              <a:buClr>
                <a:schemeClr val="dk1"/>
              </a:buClr>
              <a:buSzPts val="1200"/>
              <a:buChar char="●"/>
              <a:defRPr sz="1200" b="1">
                <a:solidFill>
                  <a:schemeClr val="dk1"/>
                </a:solidFill>
              </a:defRPr>
            </a:lvl1pPr>
            <a:lvl2pPr marL="914400" lvl="1" indent="-304800" rtl="0">
              <a:lnSpc>
                <a:spcPct val="100000"/>
              </a:lnSpc>
              <a:spcBef>
                <a:spcPts val="800"/>
              </a:spcBef>
              <a:spcAft>
                <a:spcPts val="0"/>
              </a:spcAft>
              <a:buClr>
                <a:schemeClr val="dk1"/>
              </a:buClr>
              <a:buSzPts val="1200"/>
              <a:buChar char="○"/>
              <a:defRPr sz="1200" b="1">
                <a:solidFill>
                  <a:schemeClr val="dk1"/>
                </a:solidFill>
              </a:defRPr>
            </a:lvl2pPr>
            <a:lvl3pPr marL="1371600" lvl="2" indent="-304800" rtl="0">
              <a:lnSpc>
                <a:spcPct val="100000"/>
              </a:lnSpc>
              <a:spcBef>
                <a:spcPts val="800"/>
              </a:spcBef>
              <a:spcAft>
                <a:spcPts val="0"/>
              </a:spcAft>
              <a:buClr>
                <a:schemeClr val="dk1"/>
              </a:buClr>
              <a:buSzPts val="1200"/>
              <a:buChar char="■"/>
              <a:defRPr sz="1200" b="1">
                <a:solidFill>
                  <a:schemeClr val="dk1"/>
                </a:solidFill>
              </a:defRPr>
            </a:lvl3pPr>
            <a:lvl4pPr marL="1828800" lvl="3" indent="-304800" rtl="0">
              <a:lnSpc>
                <a:spcPct val="100000"/>
              </a:lnSpc>
              <a:spcBef>
                <a:spcPts val="800"/>
              </a:spcBef>
              <a:spcAft>
                <a:spcPts val="0"/>
              </a:spcAft>
              <a:buClr>
                <a:schemeClr val="dk1"/>
              </a:buClr>
              <a:buSzPts val="1200"/>
              <a:buChar char="●"/>
              <a:defRPr sz="1200" b="1">
                <a:solidFill>
                  <a:schemeClr val="dk1"/>
                </a:solidFill>
              </a:defRPr>
            </a:lvl4pPr>
            <a:lvl5pPr marL="2286000" lvl="4" indent="-304800" rtl="0">
              <a:lnSpc>
                <a:spcPct val="100000"/>
              </a:lnSpc>
              <a:spcBef>
                <a:spcPts val="800"/>
              </a:spcBef>
              <a:spcAft>
                <a:spcPts val="0"/>
              </a:spcAft>
              <a:buClr>
                <a:schemeClr val="dk1"/>
              </a:buClr>
              <a:buSzPts val="1200"/>
              <a:buChar char="○"/>
              <a:defRPr sz="1200" b="1">
                <a:solidFill>
                  <a:schemeClr val="dk1"/>
                </a:solidFill>
              </a:defRPr>
            </a:lvl5pPr>
            <a:lvl6pPr marL="2743200" lvl="5" indent="-304800" rtl="0">
              <a:lnSpc>
                <a:spcPct val="100000"/>
              </a:lnSpc>
              <a:spcBef>
                <a:spcPts val="800"/>
              </a:spcBef>
              <a:spcAft>
                <a:spcPts val="0"/>
              </a:spcAft>
              <a:buClr>
                <a:schemeClr val="dk1"/>
              </a:buClr>
              <a:buSzPts val="1200"/>
              <a:buChar char="■"/>
              <a:defRPr sz="1200" b="1">
                <a:solidFill>
                  <a:schemeClr val="dk1"/>
                </a:solidFill>
              </a:defRPr>
            </a:lvl6pPr>
            <a:lvl7pPr marL="3200400" lvl="6" indent="-304800" rtl="0">
              <a:lnSpc>
                <a:spcPct val="100000"/>
              </a:lnSpc>
              <a:spcBef>
                <a:spcPts val="800"/>
              </a:spcBef>
              <a:spcAft>
                <a:spcPts val="0"/>
              </a:spcAft>
              <a:buClr>
                <a:schemeClr val="dk1"/>
              </a:buClr>
              <a:buSzPts val="1200"/>
              <a:buChar char="●"/>
              <a:defRPr sz="1200" b="1">
                <a:solidFill>
                  <a:schemeClr val="dk1"/>
                </a:solidFill>
              </a:defRPr>
            </a:lvl7pPr>
            <a:lvl8pPr marL="3657600" lvl="7" indent="-304800" rtl="0">
              <a:lnSpc>
                <a:spcPct val="100000"/>
              </a:lnSpc>
              <a:spcBef>
                <a:spcPts val="800"/>
              </a:spcBef>
              <a:spcAft>
                <a:spcPts val="0"/>
              </a:spcAft>
              <a:buClr>
                <a:schemeClr val="dk1"/>
              </a:buClr>
              <a:buSzPts val="1200"/>
              <a:buChar char="○"/>
              <a:defRPr sz="1200" b="1">
                <a:solidFill>
                  <a:schemeClr val="dk1"/>
                </a:solidFill>
              </a:defRPr>
            </a:lvl8pPr>
            <a:lvl9pPr marL="4114800" lvl="8" indent="-304800" rtl="0">
              <a:lnSpc>
                <a:spcPct val="100000"/>
              </a:lnSpc>
              <a:spcBef>
                <a:spcPts val="800"/>
              </a:spcBef>
              <a:spcAft>
                <a:spcPts val="800"/>
              </a:spcAft>
              <a:buClr>
                <a:schemeClr val="dk1"/>
              </a:buClr>
              <a:buSzPts val="1200"/>
              <a:buChar char="■"/>
              <a:defRPr sz="1200" b="1">
                <a:solidFill>
                  <a:schemeClr val="dk1"/>
                </a:solidFill>
              </a:defRPr>
            </a:lvl9pPr>
          </a:lstStyle>
          <a:p>
            <a:endParaRPr/>
          </a:p>
        </p:txBody>
      </p:sp>
      <p:pic>
        <p:nvPicPr>
          <p:cNvPr id="30" name="Google Shape;30;p7" descr="ASU_Horiz_RGB_Digital_MaroonGold.png"/>
          <p:cNvPicPr preferRelativeResize="0"/>
          <p:nvPr/>
        </p:nvPicPr>
        <p:blipFill rotWithShape="1">
          <a:blip r:embed="rId2">
            <a:alphaModFix/>
          </a:blip>
          <a:srcRect l="3993" t="13045" r="2039" b="14158"/>
          <a:stretch/>
        </p:blipFill>
        <p:spPr>
          <a:xfrm>
            <a:off x="310823" y="4137962"/>
            <a:ext cx="3767325" cy="810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3: Agenda slide options divider (choose from following templates →)">
  <p:cSld name="CUSTOM_21_1">
    <p:bg>
      <p:bgPr>
        <a:solidFill>
          <a:schemeClr val="lt2"/>
        </a:solidFill>
        <a:effectLst/>
      </p:bgPr>
    </p:bg>
    <p:spTree>
      <p:nvGrpSpPr>
        <p:cNvPr id="1" name="Shape 31"/>
        <p:cNvGrpSpPr/>
        <p:nvPr/>
      </p:nvGrpSpPr>
      <p:grpSpPr>
        <a:xfrm>
          <a:off x="0" y="0"/>
          <a:ext cx="0" cy="0"/>
          <a:chOff x="0" y="0"/>
          <a:chExt cx="0" cy="0"/>
        </a:xfrm>
      </p:grpSpPr>
      <p:sp>
        <p:nvSpPr>
          <p:cNvPr id="32" name="Google Shape;32;p8"/>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Agenda or schedule slide options</a:t>
            </a:r>
            <a:endParaRPr sz="7200" b="1">
              <a:solidFill>
                <a:srgbClr val="FFFFFF"/>
              </a:solidFill>
              <a:highlight>
                <a:srgbClr val="191919"/>
              </a:highlight>
            </a:endParaRPr>
          </a:p>
        </p:txBody>
      </p:sp>
      <p:sp>
        <p:nvSpPr>
          <p:cNvPr id="33" name="Google Shape;33;p8"/>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 Section intro slide options divider (choose from following templates →)">
  <p:cSld name="CUSTOM_20_1_1">
    <p:bg>
      <p:bgPr>
        <a:solidFill>
          <a:schemeClr val="lt2"/>
        </a:solidFill>
        <a:effectLst/>
      </p:bgPr>
    </p:bg>
    <p:spTree>
      <p:nvGrpSpPr>
        <p:cNvPr id="1" name="Shape 42"/>
        <p:cNvGrpSpPr/>
        <p:nvPr/>
      </p:nvGrpSpPr>
      <p:grpSpPr>
        <a:xfrm>
          <a:off x="0" y="0"/>
          <a:ext cx="0" cy="0"/>
          <a:chOff x="0" y="0"/>
          <a:chExt cx="0" cy="0"/>
        </a:xfrm>
      </p:grpSpPr>
      <p:sp>
        <p:nvSpPr>
          <p:cNvPr id="43" name="Google Shape;43;p11"/>
          <p:cNvSpPr txBox="1"/>
          <p:nvPr/>
        </p:nvSpPr>
        <p:spPr>
          <a:xfrm>
            <a:off x="2411725" y="1579270"/>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Section intro slide options</a:t>
            </a:r>
            <a:endParaRPr sz="7200" b="1">
              <a:solidFill>
                <a:srgbClr val="FFFFFF"/>
              </a:solidFill>
              <a:highlight>
                <a:srgbClr val="191919"/>
              </a:highlight>
            </a:endParaRPr>
          </a:p>
        </p:txBody>
      </p:sp>
      <p:sp>
        <p:nvSpPr>
          <p:cNvPr id="44" name="Google Shape;44;p11"/>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3: Section intro — black">
  <p:cSld name="CUSTOM_19_1_1">
    <p:bg>
      <p:bgPr>
        <a:solidFill>
          <a:schemeClr val="dk1"/>
        </a:solidFill>
        <a:effectLst/>
      </p:bgPr>
    </p:bg>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
        <p:nvSpPr>
          <p:cNvPr id="47" name="Google Shape;47;p12"/>
          <p:cNvSpPr txBox="1">
            <a:spLocks noGrp="1"/>
          </p:cNvSpPr>
          <p:nvPr>
            <p:ph type="title"/>
          </p:nvPr>
        </p:nvSpPr>
        <p:spPr>
          <a:xfrm>
            <a:off x="420625" y="320050"/>
            <a:ext cx="84117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Clr>
                <a:schemeClr val="accent1"/>
              </a:buClr>
              <a:buSzPts val="4800"/>
              <a:buNone/>
              <a:defRPr sz="4800">
                <a:solidFill>
                  <a:schemeClr val="accen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3: Section intro — gold">
  <p:cSld name="CUSTOM_20_1_2">
    <p:bg>
      <p:bgPr>
        <a:solidFill>
          <a:schemeClr val="accent1"/>
        </a:solidFill>
        <a:effectLst/>
      </p:bgPr>
    </p:bg>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573025" y="472450"/>
            <a:ext cx="84117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SzPts val="4800"/>
              <a:buNone/>
              <a:defRPr sz="48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pic>
        <p:nvPicPr>
          <p:cNvPr id="50" name="Google Shape;50;p13" descr="ASU_Horiz_RGB_Digital_MaroonGold.png"/>
          <p:cNvPicPr preferRelativeResize="0"/>
          <p:nvPr/>
        </p:nvPicPr>
        <p:blipFill rotWithShape="1">
          <a:blip r:embed="rId2">
            <a:alphaModFix/>
          </a:blip>
          <a:srcRect l="3729" t="13552" r="59274" b="16227"/>
          <a:stretch/>
        </p:blipFill>
        <p:spPr>
          <a:xfrm>
            <a:off x="8116825" y="4576775"/>
            <a:ext cx="867900" cy="45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3: Section intro — maroon">
  <p:cSld name="CUSTOM_19_1_2">
    <p:bg>
      <p:bgPr>
        <a:solidFill>
          <a:schemeClr val="accent2"/>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
        <p:nvSpPr>
          <p:cNvPr id="53" name="Google Shape;53;p14"/>
          <p:cNvSpPr txBox="1">
            <a:spLocks noGrp="1"/>
          </p:cNvSpPr>
          <p:nvPr>
            <p:ph type="title"/>
          </p:nvPr>
        </p:nvSpPr>
        <p:spPr>
          <a:xfrm>
            <a:off x="420625" y="320050"/>
            <a:ext cx="84117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20625" y="320050"/>
            <a:ext cx="8411400" cy="4551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Clr>
                <a:schemeClr val="dk1"/>
              </a:buClr>
              <a:buSzPts val="3200"/>
              <a:buNone/>
              <a:defRPr sz="3200" b="1">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20900" y="994550"/>
            <a:ext cx="8384700" cy="38334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0"/>
              </a:spcBef>
              <a:spcAft>
                <a:spcPts val="0"/>
              </a:spcAft>
              <a:buClr>
                <a:schemeClr val="dk1"/>
              </a:buClr>
              <a:buSzPts val="2000"/>
              <a:buChar char="●"/>
              <a:defRPr sz="2000">
                <a:solidFill>
                  <a:schemeClr val="dk1"/>
                </a:solidFill>
              </a:defRPr>
            </a:lvl1pPr>
            <a:lvl2pPr marL="914400" lvl="1" indent="-355600">
              <a:lnSpc>
                <a:spcPct val="115000"/>
              </a:lnSpc>
              <a:spcBef>
                <a:spcPts val="800"/>
              </a:spcBef>
              <a:spcAft>
                <a:spcPts val="0"/>
              </a:spcAft>
              <a:buClr>
                <a:schemeClr val="dk1"/>
              </a:buClr>
              <a:buSzPts val="2000"/>
              <a:buChar char="○"/>
              <a:defRPr sz="2000">
                <a:solidFill>
                  <a:schemeClr val="dk1"/>
                </a:solidFill>
              </a:defRPr>
            </a:lvl2pPr>
            <a:lvl3pPr marL="1371600" lvl="2" indent="-355600">
              <a:lnSpc>
                <a:spcPct val="115000"/>
              </a:lnSpc>
              <a:spcBef>
                <a:spcPts val="800"/>
              </a:spcBef>
              <a:spcAft>
                <a:spcPts val="0"/>
              </a:spcAft>
              <a:buClr>
                <a:schemeClr val="dk1"/>
              </a:buClr>
              <a:buSzPts val="2000"/>
              <a:buChar char="■"/>
              <a:defRPr sz="2000">
                <a:solidFill>
                  <a:schemeClr val="dk1"/>
                </a:solidFill>
              </a:defRPr>
            </a:lvl3pPr>
            <a:lvl4pPr marL="1828800" lvl="3" indent="-355600">
              <a:lnSpc>
                <a:spcPct val="115000"/>
              </a:lnSpc>
              <a:spcBef>
                <a:spcPts val="800"/>
              </a:spcBef>
              <a:spcAft>
                <a:spcPts val="0"/>
              </a:spcAft>
              <a:buClr>
                <a:schemeClr val="dk1"/>
              </a:buClr>
              <a:buSzPts val="2000"/>
              <a:buChar char="●"/>
              <a:defRPr sz="2000">
                <a:solidFill>
                  <a:schemeClr val="dk1"/>
                </a:solidFill>
              </a:defRPr>
            </a:lvl4pPr>
            <a:lvl5pPr marL="2286000" lvl="4" indent="-355600">
              <a:lnSpc>
                <a:spcPct val="115000"/>
              </a:lnSpc>
              <a:spcBef>
                <a:spcPts val="800"/>
              </a:spcBef>
              <a:spcAft>
                <a:spcPts val="0"/>
              </a:spcAft>
              <a:buClr>
                <a:schemeClr val="dk1"/>
              </a:buClr>
              <a:buSzPts val="2000"/>
              <a:buChar char="○"/>
              <a:defRPr sz="2000">
                <a:solidFill>
                  <a:schemeClr val="dk1"/>
                </a:solidFill>
              </a:defRPr>
            </a:lvl5pPr>
            <a:lvl6pPr marL="2743200" lvl="5" indent="-355600">
              <a:lnSpc>
                <a:spcPct val="115000"/>
              </a:lnSpc>
              <a:spcBef>
                <a:spcPts val="800"/>
              </a:spcBef>
              <a:spcAft>
                <a:spcPts val="0"/>
              </a:spcAft>
              <a:buClr>
                <a:schemeClr val="dk1"/>
              </a:buClr>
              <a:buSzPts val="2000"/>
              <a:buChar char="■"/>
              <a:defRPr sz="2000">
                <a:solidFill>
                  <a:schemeClr val="dk1"/>
                </a:solidFill>
              </a:defRPr>
            </a:lvl6pPr>
            <a:lvl7pPr marL="3200400" lvl="6" indent="-355600">
              <a:lnSpc>
                <a:spcPct val="115000"/>
              </a:lnSpc>
              <a:spcBef>
                <a:spcPts val="800"/>
              </a:spcBef>
              <a:spcAft>
                <a:spcPts val="0"/>
              </a:spcAft>
              <a:buClr>
                <a:schemeClr val="dk1"/>
              </a:buClr>
              <a:buSzPts val="2000"/>
              <a:buChar char="●"/>
              <a:defRPr sz="2000">
                <a:solidFill>
                  <a:schemeClr val="dk1"/>
                </a:solidFill>
              </a:defRPr>
            </a:lvl7pPr>
            <a:lvl8pPr marL="3657600" lvl="7" indent="-355600">
              <a:lnSpc>
                <a:spcPct val="115000"/>
              </a:lnSpc>
              <a:spcBef>
                <a:spcPts val="800"/>
              </a:spcBef>
              <a:spcAft>
                <a:spcPts val="0"/>
              </a:spcAft>
              <a:buClr>
                <a:schemeClr val="dk1"/>
              </a:buClr>
              <a:buSzPts val="2000"/>
              <a:buChar char="○"/>
              <a:defRPr sz="2000">
                <a:solidFill>
                  <a:schemeClr val="dk1"/>
                </a:solidFill>
              </a:defRPr>
            </a:lvl8pPr>
            <a:lvl9pPr marL="4114800" lvl="8" indent="-355600">
              <a:lnSpc>
                <a:spcPct val="115000"/>
              </a:lnSpc>
              <a:spcBef>
                <a:spcPts val="800"/>
              </a:spcBef>
              <a:spcAft>
                <a:spcPts val="800"/>
              </a:spcAft>
              <a:buClr>
                <a:schemeClr val="dk1"/>
              </a:buClr>
              <a:buSzPts val="2000"/>
              <a:buChar char="■"/>
              <a:defRPr sz="2000">
                <a:solidFill>
                  <a:schemeClr val="dk1"/>
                </a:solidFill>
              </a:defRPr>
            </a:lvl9pPr>
          </a:lstStyle>
          <a:p>
            <a:endParaRPr dirty="0"/>
          </a:p>
        </p:txBody>
      </p:sp>
      <p:sp>
        <p:nvSpPr>
          <p:cNvPr id="8" name="Google Shape;8;p1"/>
          <p:cNvSpPr txBox="1"/>
          <p:nvPr/>
        </p:nvSpPr>
        <p:spPr>
          <a:xfrm>
            <a:off x="7762875" y="5007025"/>
            <a:ext cx="1042800" cy="61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400" i="0" u="none" strike="noStrike" cap="none">
                <a:solidFill>
                  <a:schemeClr val="lt2"/>
                </a:solidFill>
              </a:rPr>
              <a:t>Copyright © 202</a:t>
            </a:r>
            <a:r>
              <a:rPr lang="en" sz="400">
                <a:solidFill>
                  <a:schemeClr val="lt2"/>
                </a:solidFill>
              </a:rPr>
              <a:t>3 </a:t>
            </a:r>
            <a:r>
              <a:rPr lang="en" sz="400" i="0" u="none" strike="noStrike" cap="none">
                <a:solidFill>
                  <a:schemeClr val="lt2"/>
                </a:solidFill>
              </a:rPr>
              <a:t>Arizona Board of Regents</a:t>
            </a:r>
            <a:endParaRPr sz="400" i="0" u="none" strike="noStrike" cap="none">
              <a:solidFill>
                <a:schemeClr val="lt2"/>
              </a:solidFill>
            </a:endParaRPr>
          </a:p>
        </p:txBody>
      </p:sp>
      <p:sp>
        <p:nvSpPr>
          <p:cNvPr id="2" name="TextBox 1">
            <a:extLst>
              <a:ext uri="{FF2B5EF4-FFF2-40B4-BE49-F238E27FC236}">
                <a16:creationId xmlns:a16="http://schemas.microsoft.com/office/drawing/2014/main" id="{F148D13A-5FAE-E4E8-2A60-4EE5BF3A6E61}"/>
              </a:ext>
            </a:extLst>
          </p:cNvPr>
          <p:cNvSpPr txBox="1"/>
          <p:nvPr userDrawn="1"/>
        </p:nvSpPr>
        <p:spPr>
          <a:xfrm>
            <a:off x="407177" y="4863794"/>
            <a:ext cx="399646" cy="261610"/>
          </a:xfrm>
          <a:prstGeom prst="rect">
            <a:avLst/>
          </a:prstGeom>
          <a:noFill/>
        </p:spPr>
        <p:txBody>
          <a:bodyPr wrap="square" rtlCol="0">
            <a:spAutoFit/>
          </a:bodyPr>
          <a:lstStyle/>
          <a:p>
            <a:fld id="{655F6D31-8654-4C3C-B417-9EF656B7B07C}" type="slidenum">
              <a:rPr lang="en-US" sz="1100" smtClean="0"/>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8" r:id="rId14"/>
    <p:sldLayoutId id="2147483672" r:id="rId15"/>
    <p:sldLayoutId id="2147483674" r:id="rId16"/>
    <p:sldLayoutId id="2147483675" r:id="rId17"/>
    <p:sldLayoutId id="2147483766" r:id="rId1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ASU-VDA-Lab/ML-for-IR-drop"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hyperlink" Target="https://github.com/UMN-EDA/BeGAN-benchmark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7"/>
        <p:cNvGrpSpPr/>
        <p:nvPr/>
      </p:nvGrpSpPr>
      <p:grpSpPr>
        <a:xfrm>
          <a:off x="0" y="0"/>
          <a:ext cx="0" cy="0"/>
          <a:chOff x="0" y="0"/>
          <a:chExt cx="0" cy="0"/>
        </a:xfrm>
      </p:grpSpPr>
      <p:sp>
        <p:nvSpPr>
          <p:cNvPr id="4639" name="Google Shape;4639;p121"/>
          <p:cNvSpPr txBox="1">
            <a:spLocks noGrp="1"/>
          </p:cNvSpPr>
          <p:nvPr>
            <p:ph type="ctrTitle"/>
          </p:nvPr>
        </p:nvSpPr>
        <p:spPr>
          <a:xfrm>
            <a:off x="279335" y="1042175"/>
            <a:ext cx="8525998" cy="1186463"/>
          </a:xfrm>
          <a:prstGeom prst="rect">
            <a:avLst/>
          </a:prstGeom>
        </p:spPr>
        <p:txBody>
          <a:bodyPr spcFirstLastPara="1" wrap="square" lIns="0" tIns="0" rIns="0" bIns="0" anchor="b" anchorCtr="0">
            <a:noAutofit/>
          </a:bodyPr>
          <a:lstStyle/>
          <a:p>
            <a:r>
              <a:rPr lang="en-US" sz="2800" dirty="0">
                <a:latin typeface="+mn-lt"/>
              </a:rPr>
              <a:t>2023 ICCAD CAD Contest: Problem C: </a:t>
            </a:r>
            <a:br>
              <a:rPr lang="en-US" sz="2800" dirty="0">
                <a:latin typeface="+mn-lt"/>
              </a:rPr>
            </a:br>
            <a:r>
              <a:rPr lang="en-US" sz="2800" dirty="0">
                <a:latin typeface="+mn-lt"/>
              </a:rPr>
              <a:t>Static IR Drop Estimation Using Machine Learning</a:t>
            </a:r>
          </a:p>
        </p:txBody>
      </p:sp>
      <p:sp>
        <p:nvSpPr>
          <p:cNvPr id="3" name="Google Shape;4639;p121">
            <a:extLst>
              <a:ext uri="{FF2B5EF4-FFF2-40B4-BE49-F238E27FC236}">
                <a16:creationId xmlns:a16="http://schemas.microsoft.com/office/drawing/2014/main" id="{0AA88ADA-B66D-B0A0-8775-BA5B29FB1B3E}"/>
              </a:ext>
            </a:extLst>
          </p:cNvPr>
          <p:cNvSpPr txBox="1">
            <a:spLocks/>
          </p:cNvSpPr>
          <p:nvPr/>
        </p:nvSpPr>
        <p:spPr>
          <a:xfrm>
            <a:off x="279335" y="2800137"/>
            <a:ext cx="8384708" cy="1186463"/>
          </a:xfrm>
          <a:prstGeom prst="rect">
            <a:avLst/>
          </a:prstGeom>
          <a:noFill/>
          <a:ln>
            <a:noFill/>
          </a:ln>
        </p:spPr>
        <p:txBody>
          <a:bodyPr spcFirstLastPara="1" wrap="square" lIns="0" tIns="0" rIns="0" bIns="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Arial"/>
              <a:buNone/>
              <a:defRPr sz="4800" b="1" i="0" u="none" strike="noStrike" cap="none">
                <a:solidFill>
                  <a:schemeClr val="dk1"/>
                </a:solidFill>
                <a:highlight>
                  <a:schemeClr val="lt1"/>
                </a:highlight>
                <a:latin typeface="Arial"/>
                <a:ea typeface="Arial"/>
                <a:cs typeface="Arial"/>
                <a:sym typeface="Arial"/>
              </a:defRPr>
            </a:lvl1pPr>
            <a:lvl2pPr marR="0" lvl="1" algn="ctr" rtl="0">
              <a:lnSpc>
                <a:spcPct val="115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15000"/>
              </a:lnSpc>
              <a:spcBef>
                <a:spcPts val="80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15000"/>
              </a:lnSpc>
              <a:spcBef>
                <a:spcPts val="80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15000"/>
              </a:lnSpc>
              <a:spcBef>
                <a:spcPts val="80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15000"/>
              </a:lnSpc>
              <a:spcBef>
                <a:spcPts val="80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15000"/>
              </a:lnSpc>
              <a:spcBef>
                <a:spcPts val="80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15000"/>
              </a:lnSpc>
              <a:spcBef>
                <a:spcPts val="80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15000"/>
              </a:lnSpc>
              <a:spcBef>
                <a:spcPts val="800"/>
              </a:spcBef>
              <a:spcAft>
                <a:spcPts val="80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US" sz="1800" b="0" dirty="0" err="1">
                <a:latin typeface="+mn-lt"/>
              </a:rPr>
              <a:t>Gana</a:t>
            </a:r>
            <a:r>
              <a:rPr lang="en-US" sz="1800" b="0" dirty="0">
                <a:latin typeface="+mn-lt"/>
              </a:rPr>
              <a:t> Surya Prakash </a:t>
            </a:r>
            <a:r>
              <a:rPr lang="en-US" sz="1800" b="0" dirty="0" err="1">
                <a:latin typeface="+mn-lt"/>
              </a:rPr>
              <a:t>Kadagala</a:t>
            </a:r>
            <a:r>
              <a:rPr lang="en-US" sz="1800" b="0" dirty="0">
                <a:latin typeface="+mn-lt"/>
              </a:rPr>
              <a:t> and Vidya A. </a:t>
            </a:r>
            <a:r>
              <a:rPr lang="en-US" sz="1800" b="0" dirty="0" err="1">
                <a:latin typeface="+mn-lt"/>
              </a:rPr>
              <a:t>Chhabria</a:t>
            </a:r>
            <a:endParaRPr lang="en-US" sz="1800" b="0" dirty="0">
              <a:latin typeface="+mn-lt"/>
            </a:endParaRPr>
          </a:p>
          <a:p>
            <a:endParaRPr lang="en-US" sz="1800" b="0" dirty="0">
              <a:latin typeface="+mn-lt"/>
            </a:endParaRPr>
          </a:p>
          <a:p>
            <a:r>
              <a:rPr lang="en-US" sz="1800" b="0" dirty="0">
                <a:latin typeface="+mn-lt"/>
              </a:rPr>
              <a:t>Special thanks to OpenROAD Project (UCSD) and Steel </a:t>
            </a:r>
            <a:r>
              <a:rPr lang="en-US" sz="1800" b="0" dirty="0" err="1">
                <a:latin typeface="+mn-lt"/>
              </a:rPr>
              <a:t>Perlot</a:t>
            </a:r>
            <a:r>
              <a:rPr lang="en-US" sz="1800" b="0" dirty="0">
                <a:latin typeface="+mn-lt"/>
              </a:rPr>
              <a:t> of support.</a:t>
            </a:r>
          </a:p>
          <a:p>
            <a:endParaRPr lang="en-US" sz="1800" b="0" dirty="0">
              <a:latin typeface="+mn-lt"/>
            </a:endParaRPr>
          </a:p>
          <a:p>
            <a:endParaRPr lang="en-US" dirty="0">
              <a:latin typeface="+mn-lt"/>
            </a:endParaRPr>
          </a:p>
        </p:txBody>
      </p:sp>
      <p:pic>
        <p:nvPicPr>
          <p:cNvPr id="6" name="Picture 5">
            <a:extLst>
              <a:ext uri="{FF2B5EF4-FFF2-40B4-BE49-F238E27FC236}">
                <a16:creationId xmlns:a16="http://schemas.microsoft.com/office/drawing/2014/main" id="{6FB3E34B-3F99-5F79-B5EB-94A4EE294A2E}"/>
              </a:ext>
            </a:extLst>
          </p:cNvPr>
          <p:cNvPicPr>
            <a:picLocks noChangeAspect="1"/>
          </p:cNvPicPr>
          <p:nvPr/>
        </p:nvPicPr>
        <p:blipFill rotWithShape="1">
          <a:blip r:embed="rId3"/>
          <a:srcRect b="12915"/>
          <a:stretch/>
        </p:blipFill>
        <p:spPr>
          <a:xfrm>
            <a:off x="4303922" y="4238451"/>
            <a:ext cx="2491956" cy="670277"/>
          </a:xfrm>
          <a:prstGeom prst="rect">
            <a:avLst/>
          </a:prstGeom>
        </p:spPr>
      </p:pic>
      <p:pic>
        <p:nvPicPr>
          <p:cNvPr id="8" name="Picture 7">
            <a:extLst>
              <a:ext uri="{FF2B5EF4-FFF2-40B4-BE49-F238E27FC236}">
                <a16:creationId xmlns:a16="http://schemas.microsoft.com/office/drawing/2014/main" id="{F60E8C0B-6B56-4F54-97A3-A4D97C631095}"/>
              </a:ext>
            </a:extLst>
          </p:cNvPr>
          <p:cNvPicPr>
            <a:picLocks noChangeAspect="1"/>
          </p:cNvPicPr>
          <p:nvPr/>
        </p:nvPicPr>
        <p:blipFill>
          <a:blip r:embed="rId4"/>
          <a:stretch>
            <a:fillRect/>
          </a:stretch>
        </p:blipFill>
        <p:spPr>
          <a:xfrm>
            <a:off x="7017847" y="4261142"/>
            <a:ext cx="1996613" cy="6248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BEC5-8B40-892D-BBC2-CC32745EF993}"/>
              </a:ext>
            </a:extLst>
          </p:cNvPr>
          <p:cNvSpPr>
            <a:spLocks noGrp="1"/>
          </p:cNvSpPr>
          <p:nvPr>
            <p:ph type="title"/>
          </p:nvPr>
        </p:nvSpPr>
        <p:spPr/>
        <p:txBody>
          <a:bodyPr/>
          <a:lstStyle/>
          <a:p>
            <a:r>
              <a:rPr lang="en-US" dirty="0"/>
              <a:t>The contest: Benchmarks</a:t>
            </a:r>
          </a:p>
        </p:txBody>
      </p:sp>
      <p:sp>
        <p:nvSpPr>
          <p:cNvPr id="4" name="Subtitle 3">
            <a:extLst>
              <a:ext uri="{FF2B5EF4-FFF2-40B4-BE49-F238E27FC236}">
                <a16:creationId xmlns:a16="http://schemas.microsoft.com/office/drawing/2014/main" id="{1FF5DF2F-0AB8-9D8B-09C4-0209C1E9168F}"/>
              </a:ext>
            </a:extLst>
          </p:cNvPr>
          <p:cNvSpPr>
            <a:spLocks noGrp="1"/>
          </p:cNvSpPr>
          <p:nvPr>
            <p:ph type="subTitle" idx="2"/>
          </p:nvPr>
        </p:nvSpPr>
        <p:spPr>
          <a:xfrm>
            <a:off x="424450" y="756623"/>
            <a:ext cx="8384700" cy="283154"/>
          </a:xfrm>
        </p:spPr>
        <p:txBody>
          <a:bodyPr/>
          <a:lstStyle/>
          <a:p>
            <a:r>
              <a:rPr lang="en-US" dirty="0"/>
              <a:t>Differences between real and fake circuit data</a:t>
            </a:r>
          </a:p>
        </p:txBody>
      </p:sp>
      <p:graphicFrame>
        <p:nvGraphicFramePr>
          <p:cNvPr id="8" name="Table 7">
            <a:extLst>
              <a:ext uri="{FF2B5EF4-FFF2-40B4-BE49-F238E27FC236}">
                <a16:creationId xmlns:a16="http://schemas.microsoft.com/office/drawing/2014/main" id="{1676F76B-2589-376F-646E-B800EEE03EA4}"/>
              </a:ext>
            </a:extLst>
          </p:cNvPr>
          <p:cNvGraphicFramePr>
            <a:graphicFrameLocks noGrp="1"/>
          </p:cNvGraphicFramePr>
          <p:nvPr>
            <p:extLst>
              <p:ext uri="{D42A27DB-BD31-4B8C-83A1-F6EECF244321}">
                <p14:modId xmlns:p14="http://schemas.microsoft.com/office/powerpoint/2010/main" val="1015982664"/>
              </p:ext>
            </p:extLst>
          </p:nvPr>
        </p:nvGraphicFramePr>
        <p:xfrm>
          <a:off x="420625" y="1233714"/>
          <a:ext cx="8388526" cy="3311750"/>
        </p:xfrm>
        <a:graphic>
          <a:graphicData uri="http://schemas.openxmlformats.org/drawingml/2006/table">
            <a:tbl>
              <a:tblPr firstRow="1" firstCol="1" bandRow="1">
                <a:tableStyleId>{6E25E649-3F16-4E02-A733-19D2CDBF48F0}</a:tableStyleId>
              </a:tblPr>
              <a:tblGrid>
                <a:gridCol w="1553318">
                  <a:extLst>
                    <a:ext uri="{9D8B030D-6E8A-4147-A177-3AD203B41FA5}">
                      <a16:colId xmlns:a16="http://schemas.microsoft.com/office/drawing/2014/main" val="806772856"/>
                    </a:ext>
                  </a:extLst>
                </a:gridCol>
                <a:gridCol w="3417604">
                  <a:extLst>
                    <a:ext uri="{9D8B030D-6E8A-4147-A177-3AD203B41FA5}">
                      <a16:colId xmlns:a16="http://schemas.microsoft.com/office/drawing/2014/main" val="717388738"/>
                    </a:ext>
                  </a:extLst>
                </a:gridCol>
                <a:gridCol w="3417604">
                  <a:extLst>
                    <a:ext uri="{9D8B030D-6E8A-4147-A177-3AD203B41FA5}">
                      <a16:colId xmlns:a16="http://schemas.microsoft.com/office/drawing/2014/main" val="2651539610"/>
                    </a:ext>
                  </a:extLst>
                </a:gridCol>
              </a:tblGrid>
              <a:tr h="334610">
                <a:tc>
                  <a:txBody>
                    <a:bodyPr/>
                    <a:lstStyle/>
                    <a:p>
                      <a:pPr algn="ctr"/>
                      <a:r>
                        <a:rPr lang="en-US" sz="1600" b="1" dirty="0">
                          <a:solidFill>
                            <a:schemeClr val="tx1"/>
                          </a:solidFill>
                        </a:rPr>
                        <a:t>Feature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1600" b="1" dirty="0">
                          <a:solidFill>
                            <a:schemeClr val="tx1"/>
                          </a:solidFill>
                        </a:rPr>
                        <a:t>Real circuit data</a:t>
                      </a:r>
                    </a:p>
                  </a:txBody>
                  <a:tcPr>
                    <a:lnL w="28575" cap="flat" cmpd="sng" algn="ctr">
                      <a:solidFill>
                        <a:schemeClr val="tx1"/>
                      </a:solidFill>
                      <a:prstDash val="solid"/>
                      <a:round/>
                      <a:headEnd type="none" w="med" len="med"/>
                      <a:tailEnd type="none" w="med" len="med"/>
                    </a:lnL>
                  </a:tcPr>
                </a:tc>
                <a:tc>
                  <a:txBody>
                    <a:bodyPr/>
                    <a:lstStyle/>
                    <a:p>
                      <a:pPr algn="ctr"/>
                      <a:r>
                        <a:rPr lang="en-US" sz="1600" b="1" dirty="0">
                          <a:solidFill>
                            <a:schemeClr val="tx1"/>
                          </a:solidFill>
                        </a:rPr>
                        <a:t>Fake circuit data</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70898345"/>
                  </a:ext>
                </a:extLst>
              </a:tr>
              <a:tr h="568837">
                <a:tc>
                  <a:txBody>
                    <a:bodyPr/>
                    <a:lstStyle/>
                    <a:p>
                      <a:pPr algn="ctr"/>
                      <a:r>
                        <a:rPr lang="en-US" sz="1600" b="0" dirty="0">
                          <a:solidFill>
                            <a:schemeClr val="tx1"/>
                          </a:solidFill>
                        </a:rPr>
                        <a:t>Power map</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r>
                        <a:rPr lang="en-US" sz="1600" dirty="0"/>
                        <a:t>OpenROAD-flow-scripts after placement</a:t>
                      </a:r>
                    </a:p>
                  </a:txBody>
                  <a:tcP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GAN-based power maps (no design required)</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38258736"/>
                  </a:ext>
                </a:extLst>
              </a:tr>
              <a:tr h="670273">
                <a:tc>
                  <a:txBody>
                    <a:bodyPr/>
                    <a:lstStyle/>
                    <a:p>
                      <a:pPr algn="ctr"/>
                      <a:r>
                        <a:rPr lang="en-US" sz="1600" b="0" dirty="0">
                          <a:solidFill>
                            <a:schemeClr val="tx1"/>
                          </a:solidFill>
                        </a:rPr>
                        <a:t>Power delivery network (PDN)</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Template-based and regular PDNs in OpenROAD-flow-scripts</a:t>
                      </a:r>
                    </a:p>
                  </a:txBody>
                  <a:tcP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Template-based and regular PDNs synthesized in custom python script</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1029786"/>
                  </a:ext>
                </a:extLst>
              </a:tr>
              <a:tr h="568837">
                <a:tc>
                  <a:txBody>
                    <a:bodyPr/>
                    <a:lstStyle/>
                    <a:p>
                      <a:pPr algn="ctr"/>
                      <a:r>
                        <a:rPr lang="en-US" sz="1600" b="0" dirty="0">
                          <a:solidFill>
                            <a:schemeClr val="tx1"/>
                          </a:solidFill>
                        </a:rPr>
                        <a:t>Voltage source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r>
                        <a:rPr lang="en-US" sz="1600" dirty="0"/>
                        <a:t>Vary voltage source distribution in OpenROAD</a:t>
                      </a:r>
                    </a:p>
                  </a:txBody>
                  <a:tcP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Vary voltage source distribution in custom python script</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8015891"/>
                  </a:ext>
                </a:extLst>
              </a:tr>
              <a:tr h="568837">
                <a:tc>
                  <a:txBody>
                    <a:bodyPr/>
                    <a:lstStyle/>
                    <a:p>
                      <a:pPr algn="ctr"/>
                      <a:r>
                        <a:rPr lang="en-US" sz="1600" b="0" dirty="0">
                          <a:solidFill>
                            <a:schemeClr val="tx1"/>
                          </a:solidFill>
                        </a:rPr>
                        <a:t>SPICE netlist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Extracted from OpenROAD (</a:t>
                      </a:r>
                      <a:r>
                        <a:rPr lang="en-US" sz="1600" dirty="0" err="1"/>
                        <a:t>PDNSim</a:t>
                      </a:r>
                      <a:r>
                        <a:rPr lang="en-US" sz="1600" dirty="0"/>
                        <a:t>)</a:t>
                      </a:r>
                    </a:p>
                  </a:txBody>
                  <a:tcP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SPICE netlist created using python scripts</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63082463"/>
                  </a:ext>
                </a:extLst>
              </a:tr>
              <a:tr h="568837">
                <a:tc>
                  <a:txBody>
                    <a:bodyPr/>
                    <a:lstStyle/>
                    <a:p>
                      <a:pPr algn="ctr"/>
                      <a:r>
                        <a:rPr lang="en-US" sz="1600" b="0" dirty="0">
                          <a:solidFill>
                            <a:schemeClr val="tx1"/>
                          </a:solidFill>
                        </a:rPr>
                        <a:t>IR drop map</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r>
                        <a:rPr lang="en-US" sz="1600" dirty="0"/>
                        <a:t>SPICE simulation and interpolation </a:t>
                      </a:r>
                    </a:p>
                  </a:txBody>
                  <a:tcPr>
                    <a:lnL w="28575" cap="flat" cmpd="sng" algn="ctr">
                      <a:solidFill>
                        <a:schemeClr val="tx1"/>
                      </a:solidFill>
                      <a:prstDash val="solid"/>
                      <a:round/>
                      <a:headEnd type="none" w="med" len="med"/>
                      <a:tailEnd type="none" w="med" len="med"/>
                    </a:lnL>
                  </a:tcPr>
                </a:tc>
                <a:tc>
                  <a:txBody>
                    <a:bodyPr/>
                    <a:lstStyle/>
                    <a:p>
                      <a:r>
                        <a:rPr lang="en-US" sz="1600" dirty="0"/>
                        <a:t>SPICE simulation and interpolation </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21043343"/>
                  </a:ext>
                </a:extLst>
              </a:tr>
            </a:tbl>
          </a:graphicData>
        </a:graphic>
      </p:graphicFrame>
      <p:sp>
        <p:nvSpPr>
          <p:cNvPr id="3" name="TextBox 2">
            <a:extLst>
              <a:ext uri="{FF2B5EF4-FFF2-40B4-BE49-F238E27FC236}">
                <a16:creationId xmlns:a16="http://schemas.microsoft.com/office/drawing/2014/main" id="{137C4587-CBAD-9D51-45B0-33E39B6D90B5}"/>
              </a:ext>
            </a:extLst>
          </p:cNvPr>
          <p:cNvSpPr txBox="1"/>
          <p:nvPr/>
        </p:nvSpPr>
        <p:spPr>
          <a:xfrm>
            <a:off x="5379720" y="1219200"/>
            <a:ext cx="3543300" cy="3535680"/>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1C86AB0A-FBB2-73EF-C153-1942A166876F}"/>
              </a:ext>
            </a:extLst>
          </p:cNvPr>
          <p:cNvSpPr txBox="1"/>
          <p:nvPr/>
        </p:nvSpPr>
        <p:spPr>
          <a:xfrm>
            <a:off x="2950590" y="4592617"/>
            <a:ext cx="6334812" cy="461665"/>
          </a:xfrm>
          <a:prstGeom prst="rect">
            <a:avLst/>
          </a:prstGeom>
          <a:noFill/>
        </p:spPr>
        <p:txBody>
          <a:bodyPr wrap="square">
            <a:spAutoFit/>
          </a:bodyPr>
          <a:lstStyle/>
          <a:p>
            <a:r>
              <a:rPr lang="en-US" sz="1200" dirty="0"/>
              <a:t>V. A. </a:t>
            </a:r>
            <a:r>
              <a:rPr lang="en-US" sz="1200" dirty="0" err="1"/>
              <a:t>Chhabria</a:t>
            </a:r>
            <a:r>
              <a:rPr lang="en-US" sz="1200" dirty="0"/>
              <a:t>, K. Kunal, M. </a:t>
            </a:r>
            <a:r>
              <a:rPr lang="en-US" sz="1200" dirty="0" err="1"/>
              <a:t>Zabihi</a:t>
            </a:r>
            <a:r>
              <a:rPr lang="en-US" sz="1200" dirty="0"/>
              <a:t> and S. S. </a:t>
            </a:r>
            <a:r>
              <a:rPr lang="en-US" sz="1200" dirty="0" err="1"/>
              <a:t>Sapatnekar</a:t>
            </a:r>
            <a:r>
              <a:rPr lang="en-US" sz="1200" dirty="0"/>
              <a:t>, "</a:t>
            </a:r>
            <a:r>
              <a:rPr lang="en-US" sz="1200" dirty="0" err="1"/>
              <a:t>BeGAN</a:t>
            </a:r>
            <a:r>
              <a:rPr lang="en-US" sz="1200" dirty="0"/>
              <a:t>: Power Grid Benchmark Generation Using a Process-portable GAN-based Methodology," ICCAD 2021.</a:t>
            </a:r>
          </a:p>
        </p:txBody>
      </p:sp>
    </p:spTree>
    <p:extLst>
      <p:ext uri="{BB962C8B-B14F-4D97-AF65-F5344CB8AC3E}">
        <p14:creationId xmlns:p14="http://schemas.microsoft.com/office/powerpoint/2010/main" val="202457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BEC5-8B40-892D-BBC2-CC32745EF993}"/>
              </a:ext>
            </a:extLst>
          </p:cNvPr>
          <p:cNvSpPr>
            <a:spLocks noGrp="1"/>
          </p:cNvSpPr>
          <p:nvPr>
            <p:ph type="title"/>
          </p:nvPr>
        </p:nvSpPr>
        <p:spPr/>
        <p:txBody>
          <a:bodyPr/>
          <a:lstStyle/>
          <a:p>
            <a:r>
              <a:rPr lang="en-US" dirty="0"/>
              <a:t>The contest: Benchmarks summary</a:t>
            </a:r>
          </a:p>
        </p:txBody>
      </p:sp>
      <p:sp>
        <p:nvSpPr>
          <p:cNvPr id="3" name="Text Placeholder 2">
            <a:extLst>
              <a:ext uri="{FF2B5EF4-FFF2-40B4-BE49-F238E27FC236}">
                <a16:creationId xmlns:a16="http://schemas.microsoft.com/office/drawing/2014/main" id="{FF0C46E3-6EA1-BAB4-B4BD-67D7BFF29754}"/>
              </a:ext>
            </a:extLst>
          </p:cNvPr>
          <p:cNvSpPr>
            <a:spLocks noGrp="1"/>
          </p:cNvSpPr>
          <p:nvPr>
            <p:ph type="body" idx="1"/>
          </p:nvPr>
        </p:nvSpPr>
        <p:spPr>
          <a:xfrm>
            <a:off x="420900" y="947057"/>
            <a:ext cx="8384700" cy="3880943"/>
          </a:xfrm>
        </p:spPr>
        <p:txBody>
          <a:bodyPr/>
          <a:lstStyle/>
          <a:p>
            <a:r>
              <a:rPr lang="en-US" dirty="0"/>
              <a:t>Twenty real-circuit testcases: Nangate45 technology nodes </a:t>
            </a:r>
          </a:p>
        </p:txBody>
      </p:sp>
      <p:sp>
        <p:nvSpPr>
          <p:cNvPr id="4" name="Subtitle 3">
            <a:extLst>
              <a:ext uri="{FF2B5EF4-FFF2-40B4-BE49-F238E27FC236}">
                <a16:creationId xmlns:a16="http://schemas.microsoft.com/office/drawing/2014/main" id="{1FF5DF2F-0AB8-9D8B-09C4-0209C1E9168F}"/>
              </a:ext>
            </a:extLst>
          </p:cNvPr>
          <p:cNvSpPr>
            <a:spLocks noGrp="1"/>
          </p:cNvSpPr>
          <p:nvPr>
            <p:ph type="subTitle" idx="2"/>
          </p:nvPr>
        </p:nvSpPr>
        <p:spPr>
          <a:xfrm>
            <a:off x="424450" y="756623"/>
            <a:ext cx="8384700" cy="283154"/>
          </a:xfrm>
        </p:spPr>
        <p:txBody>
          <a:bodyPr/>
          <a:lstStyle/>
          <a:p>
            <a:r>
              <a:rPr lang="en-US" dirty="0"/>
              <a:t>Real circuit data</a:t>
            </a:r>
          </a:p>
        </p:txBody>
      </p:sp>
      <p:graphicFrame>
        <p:nvGraphicFramePr>
          <p:cNvPr id="9" name="Table 8">
            <a:extLst>
              <a:ext uri="{FF2B5EF4-FFF2-40B4-BE49-F238E27FC236}">
                <a16:creationId xmlns:a16="http://schemas.microsoft.com/office/drawing/2014/main" id="{215032FB-2BBC-637D-D548-DF5CFCF69C97}"/>
              </a:ext>
            </a:extLst>
          </p:cNvPr>
          <p:cNvGraphicFramePr>
            <a:graphicFrameLocks noGrp="1"/>
          </p:cNvGraphicFramePr>
          <p:nvPr>
            <p:extLst>
              <p:ext uri="{D42A27DB-BD31-4B8C-83A1-F6EECF244321}">
                <p14:modId xmlns:p14="http://schemas.microsoft.com/office/powerpoint/2010/main" val="4235960594"/>
              </p:ext>
            </p:extLst>
          </p:nvPr>
        </p:nvGraphicFramePr>
        <p:xfrm>
          <a:off x="500742" y="1709951"/>
          <a:ext cx="4159290" cy="3103508"/>
        </p:xfrm>
        <a:graphic>
          <a:graphicData uri="http://schemas.openxmlformats.org/drawingml/2006/table">
            <a:tbl>
              <a:tblPr firstRow="1" bandRow="1">
                <a:tableStyleId>{EB344D84-9AFB-497E-A393-DC336BA19D2E}</a:tableStyleId>
              </a:tblPr>
              <a:tblGrid>
                <a:gridCol w="693215">
                  <a:extLst>
                    <a:ext uri="{9D8B030D-6E8A-4147-A177-3AD203B41FA5}">
                      <a16:colId xmlns:a16="http://schemas.microsoft.com/office/drawing/2014/main" val="976679015"/>
                    </a:ext>
                  </a:extLst>
                </a:gridCol>
                <a:gridCol w="693215">
                  <a:extLst>
                    <a:ext uri="{9D8B030D-6E8A-4147-A177-3AD203B41FA5}">
                      <a16:colId xmlns:a16="http://schemas.microsoft.com/office/drawing/2014/main" val="1481954320"/>
                    </a:ext>
                  </a:extLst>
                </a:gridCol>
                <a:gridCol w="693215">
                  <a:extLst>
                    <a:ext uri="{9D8B030D-6E8A-4147-A177-3AD203B41FA5}">
                      <a16:colId xmlns:a16="http://schemas.microsoft.com/office/drawing/2014/main" val="3191826147"/>
                    </a:ext>
                  </a:extLst>
                </a:gridCol>
                <a:gridCol w="612894">
                  <a:extLst>
                    <a:ext uri="{9D8B030D-6E8A-4147-A177-3AD203B41FA5}">
                      <a16:colId xmlns:a16="http://schemas.microsoft.com/office/drawing/2014/main" val="4262278135"/>
                    </a:ext>
                  </a:extLst>
                </a:gridCol>
                <a:gridCol w="773536">
                  <a:extLst>
                    <a:ext uri="{9D8B030D-6E8A-4147-A177-3AD203B41FA5}">
                      <a16:colId xmlns:a16="http://schemas.microsoft.com/office/drawing/2014/main" val="3909608615"/>
                    </a:ext>
                  </a:extLst>
                </a:gridCol>
                <a:gridCol w="693215">
                  <a:extLst>
                    <a:ext uri="{9D8B030D-6E8A-4147-A177-3AD203B41FA5}">
                      <a16:colId xmlns:a16="http://schemas.microsoft.com/office/drawing/2014/main" val="2619865714"/>
                    </a:ext>
                  </a:extLst>
                </a:gridCol>
              </a:tblGrid>
              <a:tr h="483158">
                <a:tc>
                  <a:txBody>
                    <a:bodyPr/>
                    <a:lstStyle/>
                    <a:p>
                      <a:pPr algn="ctr" fontAlgn="b"/>
                      <a:r>
                        <a:rPr lang="en-US" sz="1200" b="1" u="none" strike="noStrike" dirty="0">
                          <a:solidFill>
                            <a:schemeClr val="tx1"/>
                          </a:solidFill>
                          <a:effectLst/>
                        </a:rPr>
                        <a:t>Test  case</a:t>
                      </a:r>
                      <a:endParaRPr lang="en-US" sz="12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chemeClr val="tx1"/>
                          </a:solidFill>
                          <a:effectLst/>
                        </a:rPr>
                        <a:t># V</a:t>
                      </a:r>
                      <a:endParaRPr lang="en-US" sz="12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chemeClr val="tx1"/>
                          </a:solidFill>
                          <a:effectLst/>
                        </a:rPr>
                        <a:t># R</a:t>
                      </a:r>
                      <a:endParaRPr lang="en-US" sz="12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chemeClr val="tx1"/>
                          </a:solidFill>
                          <a:effectLst/>
                        </a:rPr>
                        <a:t># I</a:t>
                      </a:r>
                      <a:endParaRPr lang="en-US" sz="12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chemeClr val="tx1"/>
                          </a:solidFill>
                          <a:effectLst/>
                        </a:rPr>
                        <a:t># Templates</a:t>
                      </a:r>
                      <a:endParaRPr lang="en-US" sz="12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chemeClr val="tx1"/>
                          </a:solidFill>
                          <a:effectLst/>
                        </a:rPr>
                        <a:t>Area (mm</a:t>
                      </a:r>
                      <a:r>
                        <a:rPr lang="en-US" sz="1200" b="1" u="none" strike="noStrike" baseline="30000" dirty="0">
                          <a:solidFill>
                            <a:schemeClr val="tx1"/>
                          </a:solidFill>
                          <a:effectLst/>
                        </a:rPr>
                        <a:t>2</a:t>
                      </a:r>
                      <a:r>
                        <a:rPr lang="en-US" sz="1200" b="1" u="none" strike="noStrike" dirty="0">
                          <a:solidFill>
                            <a:schemeClr val="tx1"/>
                          </a:solidFill>
                          <a:effectLst/>
                        </a:rPr>
                        <a:t>)</a:t>
                      </a:r>
                      <a:endParaRPr lang="en-US" sz="1200" b="1"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41176958"/>
                  </a:ext>
                </a:extLst>
              </a:tr>
              <a:tr h="262035">
                <a:tc>
                  <a:txBody>
                    <a:bodyPr/>
                    <a:lstStyle/>
                    <a:p>
                      <a:pPr algn="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16</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94,590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24,988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0.361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2264886"/>
                  </a:ext>
                </a:extLst>
              </a:tr>
              <a:tr h="262035">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16</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89,562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24,988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0.361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51628813"/>
                  </a:ext>
                </a:extLst>
              </a:tr>
              <a:tr h="262035">
                <a:tc>
                  <a:txBody>
                    <a:bodyPr/>
                    <a:lstStyle/>
                    <a:p>
                      <a:pPr algn="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186,291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64,064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0.697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8590902"/>
                  </a:ext>
                </a:extLst>
              </a:tr>
              <a:tr h="262035">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172,877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64,064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0.697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2225755"/>
                  </a:ext>
                </a:extLst>
              </a:tr>
              <a:tr h="262035">
                <a:tc>
                  <a:txBody>
                    <a:bodyPr/>
                    <a:lstStyle/>
                    <a:p>
                      <a:pPr algn="r" fontAlgn="b"/>
                      <a:r>
                        <a:rPr lang="en-US" sz="1200" u="none" strike="noStrike">
                          <a:effectLst/>
                        </a:rPr>
                        <a:t>13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17,183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11,864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0.066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6748118"/>
                  </a:ext>
                </a:extLst>
              </a:tr>
              <a:tr h="262035">
                <a:tc>
                  <a:txBody>
                    <a:bodyPr/>
                    <a:lstStyle/>
                    <a:p>
                      <a:pPr algn="r" fontAlgn="b"/>
                      <a:r>
                        <a:rPr lang="en-US" sz="1200" u="none" strike="noStrike">
                          <a:effectLst/>
                        </a:rPr>
                        <a:t>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16,535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11,864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0.066</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5052604"/>
                  </a:ext>
                </a:extLst>
              </a:tr>
              <a:tr h="262035">
                <a:tc>
                  <a:txBody>
                    <a:bodyPr/>
                    <a:lstStyle/>
                    <a:p>
                      <a:pPr algn="r" fontAlgn="b"/>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64,120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44,117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0.239</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3597549"/>
                  </a:ext>
                </a:extLst>
              </a:tr>
              <a:tr h="262035">
                <a:tc>
                  <a:txBody>
                    <a:bodyPr/>
                    <a:lstStyle/>
                    <a:p>
                      <a:pPr algn="r" fontAlgn="b"/>
                      <a:r>
                        <a:rPr lang="en-US" sz="1200" u="none" strike="noStrike">
                          <a:effectLst/>
                        </a:rPr>
                        <a:t>16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59,560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44,117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0.239</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2469162"/>
                  </a:ext>
                </a:extLst>
              </a:tr>
              <a:tr h="262035">
                <a:tc>
                  <a:txBody>
                    <a:bodyPr/>
                    <a:lstStyle/>
                    <a:p>
                      <a:pPr algn="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201,902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63,347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0.757</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13366934"/>
                  </a:ext>
                </a:extLst>
              </a:tr>
              <a:tr h="262035">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188,475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63,347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0.757</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1547731"/>
                  </a:ext>
                </a:extLst>
              </a:tr>
            </a:tbl>
          </a:graphicData>
        </a:graphic>
      </p:graphicFrame>
      <p:graphicFrame>
        <p:nvGraphicFramePr>
          <p:cNvPr id="12" name="Table 11">
            <a:extLst>
              <a:ext uri="{FF2B5EF4-FFF2-40B4-BE49-F238E27FC236}">
                <a16:creationId xmlns:a16="http://schemas.microsoft.com/office/drawing/2014/main" id="{0172221B-8873-E230-6F47-7D49FFDD54B6}"/>
              </a:ext>
            </a:extLst>
          </p:cNvPr>
          <p:cNvGraphicFramePr>
            <a:graphicFrameLocks noGrp="1"/>
          </p:cNvGraphicFramePr>
          <p:nvPr>
            <p:extLst>
              <p:ext uri="{D42A27DB-BD31-4B8C-83A1-F6EECF244321}">
                <p14:modId xmlns:p14="http://schemas.microsoft.com/office/powerpoint/2010/main" val="793196952"/>
              </p:ext>
            </p:extLst>
          </p:nvPr>
        </p:nvGraphicFramePr>
        <p:xfrm>
          <a:off x="4898571" y="1709951"/>
          <a:ext cx="4159290" cy="3103508"/>
        </p:xfrm>
        <a:graphic>
          <a:graphicData uri="http://schemas.openxmlformats.org/drawingml/2006/table">
            <a:tbl>
              <a:tblPr firstRow="1" bandRow="1">
                <a:tableStyleId>{EB344D84-9AFB-497E-A393-DC336BA19D2E}</a:tableStyleId>
              </a:tblPr>
              <a:tblGrid>
                <a:gridCol w="693215">
                  <a:extLst>
                    <a:ext uri="{9D8B030D-6E8A-4147-A177-3AD203B41FA5}">
                      <a16:colId xmlns:a16="http://schemas.microsoft.com/office/drawing/2014/main" val="976679015"/>
                    </a:ext>
                  </a:extLst>
                </a:gridCol>
                <a:gridCol w="693215">
                  <a:extLst>
                    <a:ext uri="{9D8B030D-6E8A-4147-A177-3AD203B41FA5}">
                      <a16:colId xmlns:a16="http://schemas.microsoft.com/office/drawing/2014/main" val="1481954320"/>
                    </a:ext>
                  </a:extLst>
                </a:gridCol>
                <a:gridCol w="693215">
                  <a:extLst>
                    <a:ext uri="{9D8B030D-6E8A-4147-A177-3AD203B41FA5}">
                      <a16:colId xmlns:a16="http://schemas.microsoft.com/office/drawing/2014/main" val="3191826147"/>
                    </a:ext>
                  </a:extLst>
                </a:gridCol>
                <a:gridCol w="612894">
                  <a:extLst>
                    <a:ext uri="{9D8B030D-6E8A-4147-A177-3AD203B41FA5}">
                      <a16:colId xmlns:a16="http://schemas.microsoft.com/office/drawing/2014/main" val="4262278135"/>
                    </a:ext>
                  </a:extLst>
                </a:gridCol>
                <a:gridCol w="773536">
                  <a:extLst>
                    <a:ext uri="{9D8B030D-6E8A-4147-A177-3AD203B41FA5}">
                      <a16:colId xmlns:a16="http://schemas.microsoft.com/office/drawing/2014/main" val="3909608615"/>
                    </a:ext>
                  </a:extLst>
                </a:gridCol>
                <a:gridCol w="693215">
                  <a:extLst>
                    <a:ext uri="{9D8B030D-6E8A-4147-A177-3AD203B41FA5}">
                      <a16:colId xmlns:a16="http://schemas.microsoft.com/office/drawing/2014/main" val="2619865714"/>
                    </a:ext>
                  </a:extLst>
                </a:gridCol>
              </a:tblGrid>
              <a:tr h="483158">
                <a:tc>
                  <a:txBody>
                    <a:bodyPr/>
                    <a:lstStyle/>
                    <a:p>
                      <a:pPr algn="ctr" fontAlgn="b"/>
                      <a:r>
                        <a:rPr lang="en-US" sz="1200" b="1" u="none" strike="noStrike" dirty="0">
                          <a:solidFill>
                            <a:schemeClr val="tx1"/>
                          </a:solidFill>
                          <a:effectLst/>
                        </a:rPr>
                        <a:t>Test  case</a:t>
                      </a:r>
                      <a:endParaRPr lang="en-US" sz="12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chemeClr val="tx1"/>
                          </a:solidFill>
                          <a:effectLst/>
                        </a:rPr>
                        <a:t># V</a:t>
                      </a:r>
                      <a:endParaRPr lang="en-US" sz="12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chemeClr val="tx1"/>
                          </a:solidFill>
                          <a:effectLst/>
                        </a:rPr>
                        <a:t># R</a:t>
                      </a:r>
                      <a:endParaRPr lang="en-US" sz="12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chemeClr val="tx1"/>
                          </a:solidFill>
                          <a:effectLst/>
                        </a:rPr>
                        <a:t># I</a:t>
                      </a:r>
                      <a:endParaRPr lang="en-US" sz="12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chemeClr val="tx1"/>
                          </a:solidFill>
                          <a:effectLst/>
                        </a:rPr>
                        <a:t># Templates</a:t>
                      </a:r>
                      <a:endParaRPr lang="en-US" sz="12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chemeClr val="tx1"/>
                          </a:solidFill>
                          <a:effectLst/>
                        </a:rPr>
                        <a:t>Area (mm</a:t>
                      </a:r>
                      <a:r>
                        <a:rPr lang="en-US" sz="1200" b="1" u="none" strike="noStrike" baseline="30000" dirty="0">
                          <a:solidFill>
                            <a:schemeClr val="tx1"/>
                          </a:solidFill>
                          <a:effectLst/>
                        </a:rPr>
                        <a:t>2</a:t>
                      </a:r>
                      <a:r>
                        <a:rPr lang="en-US" sz="1200" b="1" u="none" strike="noStrike" dirty="0">
                          <a:solidFill>
                            <a:schemeClr val="tx1"/>
                          </a:solidFill>
                          <a:effectLst/>
                        </a:rPr>
                        <a:t>)</a:t>
                      </a:r>
                      <a:endParaRPr lang="en-US" sz="1200" b="1"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41176958"/>
                  </a:ext>
                </a:extLst>
              </a:tr>
              <a:tr h="262035">
                <a:tc>
                  <a:txBody>
                    <a:bodyPr/>
                    <a:lstStyle/>
                    <a:p>
                      <a:pPr algn="r" fontAlgn="b"/>
                      <a:r>
                        <a:rPr lang="en-US" sz="1200" b="0" i="0" u="none" strike="noStrike" dirty="0">
                          <a:solidFill>
                            <a:srgbClr val="000000"/>
                          </a:solidFill>
                          <a:effectLst/>
                          <a:latin typeface="+mj-lt"/>
                        </a:rPr>
                        <a:t>1</a:t>
                      </a:r>
                    </a:p>
                  </a:txBody>
                  <a:tcPr marL="9525" marR="9525" marT="9525" marB="0" anchor="b"/>
                </a:tc>
                <a:tc>
                  <a:txBody>
                    <a:bodyPr/>
                    <a:lstStyle/>
                    <a:p>
                      <a:pPr algn="r" fontAlgn="b"/>
                      <a:r>
                        <a:rPr lang="en-US" sz="1200" b="0" i="0" u="none" strike="noStrike">
                          <a:solidFill>
                            <a:srgbClr val="000000"/>
                          </a:solidFill>
                          <a:effectLst/>
                          <a:latin typeface="+mj-lt"/>
                        </a:rPr>
                        <a:t>4</a:t>
                      </a:r>
                    </a:p>
                  </a:txBody>
                  <a:tcPr marL="9525" marR="9525" marT="9525" marB="0" anchor="b"/>
                </a:tc>
                <a:tc>
                  <a:txBody>
                    <a:bodyPr/>
                    <a:lstStyle/>
                    <a:p>
                      <a:pPr algn="r" fontAlgn="b"/>
                      <a:r>
                        <a:rPr lang="en-US" sz="1200" b="0" i="0" u="none" strike="noStrike" dirty="0">
                          <a:solidFill>
                            <a:srgbClr val="000000"/>
                          </a:solidFill>
                          <a:effectLst/>
                          <a:latin typeface="+mj-lt"/>
                        </a:rPr>
                        <a:t>24,088</a:t>
                      </a:r>
                    </a:p>
                  </a:txBody>
                  <a:tcPr marL="9525" marR="9525" marT="9525" marB="0" anchor="b"/>
                </a:tc>
                <a:tc>
                  <a:txBody>
                    <a:bodyPr/>
                    <a:lstStyle/>
                    <a:p>
                      <a:pPr algn="r" fontAlgn="b"/>
                      <a:r>
                        <a:rPr lang="en-US" sz="1200" b="0" i="0" u="none" strike="noStrike">
                          <a:solidFill>
                            <a:srgbClr val="000000"/>
                          </a:solidFill>
                          <a:effectLst/>
                          <a:latin typeface="+mj-lt"/>
                        </a:rPr>
                        <a:t>11599</a:t>
                      </a:r>
                    </a:p>
                  </a:txBody>
                  <a:tcPr marL="9525" marR="9525" marT="9525" marB="0" anchor="b"/>
                </a:tc>
                <a:tc>
                  <a:txBody>
                    <a:bodyPr/>
                    <a:lstStyle/>
                    <a:p>
                      <a:pPr algn="r" fontAlgn="b"/>
                      <a:r>
                        <a:rPr lang="en-US" sz="1200" b="0" i="0" u="none" strike="noStrike">
                          <a:solidFill>
                            <a:srgbClr val="000000"/>
                          </a:solidFill>
                          <a:effectLst/>
                          <a:latin typeface="+mj-lt"/>
                        </a:rPr>
                        <a:t>4</a:t>
                      </a:r>
                    </a:p>
                  </a:txBody>
                  <a:tcPr marL="9525" marR="9525" marT="9525" marB="0" anchor="b"/>
                </a:tc>
                <a:tc>
                  <a:txBody>
                    <a:bodyPr/>
                    <a:lstStyle/>
                    <a:p>
                      <a:pPr algn="r" fontAlgn="b"/>
                      <a:r>
                        <a:rPr lang="en-US" sz="1200" b="0" i="0" u="none" strike="noStrike">
                          <a:solidFill>
                            <a:srgbClr val="000000"/>
                          </a:solidFill>
                          <a:effectLst/>
                          <a:latin typeface="+mj-lt"/>
                        </a:rPr>
                        <a:t>0.089</a:t>
                      </a:r>
                    </a:p>
                  </a:txBody>
                  <a:tcPr marL="9525" marR="9525" marT="9525" marB="0" anchor="b"/>
                </a:tc>
                <a:extLst>
                  <a:ext uri="{0D108BD9-81ED-4DB2-BD59-A6C34878D82A}">
                    <a16:rowId xmlns:a16="http://schemas.microsoft.com/office/drawing/2014/main" val="2052264886"/>
                  </a:ext>
                </a:extLst>
              </a:tr>
              <a:tr h="262035">
                <a:tc>
                  <a:txBody>
                    <a:bodyPr/>
                    <a:lstStyle/>
                    <a:p>
                      <a:pPr algn="r" fontAlgn="b"/>
                      <a:r>
                        <a:rPr lang="en-US" sz="1200" b="0" i="0" u="none" strike="noStrike">
                          <a:solidFill>
                            <a:srgbClr val="000000"/>
                          </a:solidFill>
                          <a:effectLst/>
                          <a:latin typeface="+mj-lt"/>
                        </a:rPr>
                        <a:t>2</a:t>
                      </a:r>
                    </a:p>
                  </a:txBody>
                  <a:tcPr marL="9525" marR="9525" marT="9525" marB="0" anchor="b"/>
                </a:tc>
                <a:tc>
                  <a:txBody>
                    <a:bodyPr/>
                    <a:lstStyle/>
                    <a:p>
                      <a:pPr algn="r" fontAlgn="b"/>
                      <a:r>
                        <a:rPr lang="en-US" sz="1200" b="0" i="0" u="none" strike="noStrike">
                          <a:solidFill>
                            <a:srgbClr val="000000"/>
                          </a:solidFill>
                          <a:effectLst/>
                          <a:latin typeface="+mj-lt"/>
                        </a:rPr>
                        <a:t>4</a:t>
                      </a:r>
                    </a:p>
                  </a:txBody>
                  <a:tcPr marL="9525" marR="9525" marT="9525" marB="0" anchor="b"/>
                </a:tc>
                <a:tc>
                  <a:txBody>
                    <a:bodyPr/>
                    <a:lstStyle/>
                    <a:p>
                      <a:pPr algn="r" fontAlgn="b"/>
                      <a:r>
                        <a:rPr lang="en-US" sz="1200" b="0" i="0" u="none" strike="noStrike" dirty="0">
                          <a:solidFill>
                            <a:srgbClr val="000000"/>
                          </a:solidFill>
                          <a:effectLst/>
                          <a:latin typeface="+mj-lt"/>
                        </a:rPr>
                        <a:t>22,328</a:t>
                      </a:r>
                    </a:p>
                  </a:txBody>
                  <a:tcPr marL="9525" marR="9525" marT="9525" marB="0" anchor="b"/>
                </a:tc>
                <a:tc>
                  <a:txBody>
                    <a:bodyPr/>
                    <a:lstStyle/>
                    <a:p>
                      <a:pPr algn="r" fontAlgn="b"/>
                      <a:r>
                        <a:rPr lang="en-US" sz="1200" b="0" i="0" u="none" strike="noStrike">
                          <a:solidFill>
                            <a:srgbClr val="000000"/>
                          </a:solidFill>
                          <a:effectLst/>
                          <a:latin typeface="+mj-lt"/>
                        </a:rPr>
                        <a:t>11599</a:t>
                      </a:r>
                    </a:p>
                  </a:txBody>
                  <a:tcPr marL="9525" marR="9525" marT="9525" marB="0" anchor="b"/>
                </a:tc>
                <a:tc>
                  <a:txBody>
                    <a:bodyPr/>
                    <a:lstStyle/>
                    <a:p>
                      <a:pPr algn="r" fontAlgn="b"/>
                      <a:r>
                        <a:rPr lang="en-US" sz="1200" b="0" i="0" u="none" strike="noStrike">
                          <a:solidFill>
                            <a:srgbClr val="000000"/>
                          </a:solidFill>
                          <a:effectLst/>
                          <a:latin typeface="+mj-lt"/>
                        </a:rPr>
                        <a:t>1</a:t>
                      </a:r>
                    </a:p>
                  </a:txBody>
                  <a:tcPr marL="9525" marR="9525" marT="9525" marB="0" anchor="b"/>
                </a:tc>
                <a:tc>
                  <a:txBody>
                    <a:bodyPr/>
                    <a:lstStyle/>
                    <a:p>
                      <a:pPr algn="r" fontAlgn="b"/>
                      <a:r>
                        <a:rPr lang="en-US" sz="1200" b="0" i="0" u="none" strike="noStrike">
                          <a:solidFill>
                            <a:srgbClr val="000000"/>
                          </a:solidFill>
                          <a:effectLst/>
                          <a:latin typeface="+mj-lt"/>
                        </a:rPr>
                        <a:t>0.089</a:t>
                      </a:r>
                    </a:p>
                  </a:txBody>
                  <a:tcPr marL="9525" marR="9525" marT="9525" marB="0" anchor="b"/>
                </a:tc>
                <a:extLst>
                  <a:ext uri="{0D108BD9-81ED-4DB2-BD59-A6C34878D82A}">
                    <a16:rowId xmlns:a16="http://schemas.microsoft.com/office/drawing/2014/main" val="4051628813"/>
                  </a:ext>
                </a:extLst>
              </a:tr>
              <a:tr h="262035">
                <a:tc>
                  <a:txBody>
                    <a:bodyPr/>
                    <a:lstStyle/>
                    <a:p>
                      <a:pPr algn="r" fontAlgn="b"/>
                      <a:r>
                        <a:rPr lang="en-US" sz="1200" b="0" i="0" u="none" strike="noStrike">
                          <a:solidFill>
                            <a:srgbClr val="000000"/>
                          </a:solidFill>
                          <a:effectLst/>
                          <a:latin typeface="+mj-lt"/>
                        </a:rPr>
                        <a:t>3</a:t>
                      </a:r>
                    </a:p>
                  </a:txBody>
                  <a:tcPr marL="9525" marR="9525" marT="9525" marB="0" anchor="b"/>
                </a:tc>
                <a:tc>
                  <a:txBody>
                    <a:bodyPr/>
                    <a:lstStyle/>
                    <a:p>
                      <a:pPr algn="r" fontAlgn="b"/>
                      <a:r>
                        <a:rPr lang="en-US" sz="1200" b="0" i="0" u="none" strike="noStrike" dirty="0">
                          <a:solidFill>
                            <a:srgbClr val="000000"/>
                          </a:solidFill>
                          <a:effectLst/>
                          <a:latin typeface="+mj-lt"/>
                        </a:rPr>
                        <a:t>49</a:t>
                      </a:r>
                    </a:p>
                  </a:txBody>
                  <a:tcPr marL="9525" marR="9525" marT="9525" marB="0" anchor="b"/>
                </a:tc>
                <a:tc>
                  <a:txBody>
                    <a:bodyPr/>
                    <a:lstStyle/>
                    <a:p>
                      <a:pPr algn="r" fontAlgn="b"/>
                      <a:r>
                        <a:rPr lang="en-US" sz="1200" b="0" i="0" u="none" strike="noStrike">
                          <a:solidFill>
                            <a:srgbClr val="000000"/>
                          </a:solidFill>
                          <a:effectLst/>
                          <a:latin typeface="+mj-lt"/>
                        </a:rPr>
                        <a:t>228440</a:t>
                      </a:r>
                    </a:p>
                  </a:txBody>
                  <a:tcPr marL="9525" marR="9525" marT="9525" marB="0" anchor="b"/>
                </a:tc>
                <a:tc>
                  <a:txBody>
                    <a:bodyPr/>
                    <a:lstStyle/>
                    <a:p>
                      <a:pPr algn="r" fontAlgn="b"/>
                      <a:r>
                        <a:rPr lang="en-US" sz="1200" b="0" i="0" u="none" strike="noStrike">
                          <a:solidFill>
                            <a:srgbClr val="000000"/>
                          </a:solidFill>
                          <a:effectLst/>
                          <a:latin typeface="+mj-lt"/>
                        </a:rPr>
                        <a:t>101684</a:t>
                      </a:r>
                    </a:p>
                  </a:txBody>
                  <a:tcPr marL="9525" marR="9525" marT="9525" marB="0" anchor="b"/>
                </a:tc>
                <a:tc>
                  <a:txBody>
                    <a:bodyPr/>
                    <a:lstStyle/>
                    <a:p>
                      <a:pPr algn="r" fontAlgn="b"/>
                      <a:r>
                        <a:rPr lang="en-US" sz="1200" b="0" i="0" u="none" strike="noStrike">
                          <a:solidFill>
                            <a:srgbClr val="000000"/>
                          </a:solidFill>
                          <a:effectLst/>
                          <a:latin typeface="+mj-lt"/>
                        </a:rPr>
                        <a:t>4</a:t>
                      </a:r>
                    </a:p>
                  </a:txBody>
                  <a:tcPr marL="9525" marR="9525" marT="9525" marB="0" anchor="b"/>
                </a:tc>
                <a:tc>
                  <a:txBody>
                    <a:bodyPr/>
                    <a:lstStyle/>
                    <a:p>
                      <a:pPr algn="r" fontAlgn="b"/>
                      <a:r>
                        <a:rPr lang="en-US" sz="1200" b="0" i="0" u="none" strike="noStrike">
                          <a:solidFill>
                            <a:srgbClr val="000000"/>
                          </a:solidFill>
                          <a:effectLst/>
                          <a:latin typeface="+mj-lt"/>
                        </a:rPr>
                        <a:t>0.865</a:t>
                      </a:r>
                    </a:p>
                  </a:txBody>
                  <a:tcPr marL="9525" marR="9525" marT="9525" marB="0" anchor="b"/>
                </a:tc>
                <a:extLst>
                  <a:ext uri="{0D108BD9-81ED-4DB2-BD59-A6C34878D82A}">
                    <a16:rowId xmlns:a16="http://schemas.microsoft.com/office/drawing/2014/main" val="3878590902"/>
                  </a:ext>
                </a:extLst>
              </a:tr>
              <a:tr h="262035">
                <a:tc>
                  <a:txBody>
                    <a:bodyPr/>
                    <a:lstStyle/>
                    <a:p>
                      <a:pPr algn="r" fontAlgn="b"/>
                      <a:r>
                        <a:rPr lang="en-US" sz="1200" b="0" i="0" u="none" strike="noStrike">
                          <a:solidFill>
                            <a:srgbClr val="000000"/>
                          </a:solidFill>
                          <a:effectLst/>
                          <a:latin typeface="+mj-lt"/>
                        </a:rPr>
                        <a:t>4</a:t>
                      </a:r>
                    </a:p>
                  </a:txBody>
                  <a:tcPr marL="9525" marR="9525" marT="9525" marB="0" anchor="b"/>
                </a:tc>
                <a:tc>
                  <a:txBody>
                    <a:bodyPr/>
                    <a:lstStyle/>
                    <a:p>
                      <a:pPr algn="r" fontAlgn="b"/>
                      <a:r>
                        <a:rPr lang="en-US" sz="1200" b="0" i="0" u="none" strike="noStrike">
                          <a:solidFill>
                            <a:srgbClr val="000000"/>
                          </a:solidFill>
                          <a:effectLst/>
                          <a:latin typeface="+mj-lt"/>
                        </a:rPr>
                        <a:t>49</a:t>
                      </a:r>
                    </a:p>
                  </a:txBody>
                  <a:tcPr marL="9525" marR="9525" marT="9525" marB="0" anchor="b"/>
                </a:tc>
                <a:tc>
                  <a:txBody>
                    <a:bodyPr/>
                    <a:lstStyle/>
                    <a:p>
                      <a:pPr algn="r" fontAlgn="b"/>
                      <a:r>
                        <a:rPr lang="en-US" sz="1200" b="0" i="0" u="none" strike="noStrike">
                          <a:solidFill>
                            <a:srgbClr val="000000"/>
                          </a:solidFill>
                          <a:effectLst/>
                          <a:latin typeface="+mj-lt"/>
                        </a:rPr>
                        <a:t>214890</a:t>
                      </a:r>
                    </a:p>
                  </a:txBody>
                  <a:tcPr marL="9525" marR="9525" marT="9525" marB="0" anchor="b"/>
                </a:tc>
                <a:tc>
                  <a:txBody>
                    <a:bodyPr/>
                    <a:lstStyle/>
                    <a:p>
                      <a:pPr algn="r" fontAlgn="b"/>
                      <a:r>
                        <a:rPr lang="en-US" sz="1200" b="0" i="0" u="none" strike="noStrike">
                          <a:solidFill>
                            <a:srgbClr val="000000"/>
                          </a:solidFill>
                          <a:effectLst/>
                          <a:latin typeface="+mj-lt"/>
                        </a:rPr>
                        <a:t>101684</a:t>
                      </a:r>
                    </a:p>
                  </a:txBody>
                  <a:tcPr marL="9525" marR="9525" marT="9525" marB="0" anchor="b"/>
                </a:tc>
                <a:tc>
                  <a:txBody>
                    <a:bodyPr/>
                    <a:lstStyle/>
                    <a:p>
                      <a:pPr algn="r" fontAlgn="b"/>
                      <a:r>
                        <a:rPr lang="en-US" sz="1200" b="0" i="0" u="none" strike="noStrike">
                          <a:solidFill>
                            <a:srgbClr val="000000"/>
                          </a:solidFill>
                          <a:effectLst/>
                          <a:latin typeface="+mj-lt"/>
                        </a:rPr>
                        <a:t>1</a:t>
                      </a:r>
                    </a:p>
                  </a:txBody>
                  <a:tcPr marL="9525" marR="9525" marT="9525" marB="0" anchor="b"/>
                </a:tc>
                <a:tc>
                  <a:txBody>
                    <a:bodyPr/>
                    <a:lstStyle/>
                    <a:p>
                      <a:pPr algn="r" fontAlgn="b"/>
                      <a:r>
                        <a:rPr lang="en-US" sz="1200" b="0" i="0" u="none" strike="noStrike">
                          <a:solidFill>
                            <a:srgbClr val="000000"/>
                          </a:solidFill>
                          <a:effectLst/>
                          <a:latin typeface="+mj-lt"/>
                        </a:rPr>
                        <a:t>0.865</a:t>
                      </a:r>
                    </a:p>
                  </a:txBody>
                  <a:tcPr marL="9525" marR="9525" marT="9525" marB="0" anchor="b"/>
                </a:tc>
                <a:extLst>
                  <a:ext uri="{0D108BD9-81ED-4DB2-BD59-A6C34878D82A}">
                    <a16:rowId xmlns:a16="http://schemas.microsoft.com/office/drawing/2014/main" val="3292225755"/>
                  </a:ext>
                </a:extLst>
              </a:tr>
              <a:tr h="262035">
                <a:tc>
                  <a:txBody>
                    <a:bodyPr/>
                    <a:lstStyle/>
                    <a:p>
                      <a:pPr algn="r" fontAlgn="b"/>
                      <a:r>
                        <a:rPr lang="en-US" sz="1200" b="0" i="0" u="none" strike="noStrike">
                          <a:solidFill>
                            <a:srgbClr val="000000"/>
                          </a:solidFill>
                          <a:effectLst/>
                          <a:latin typeface="+mj-lt"/>
                        </a:rPr>
                        <a:t>5</a:t>
                      </a:r>
                    </a:p>
                  </a:txBody>
                  <a:tcPr marL="9525" marR="9525" marT="9525" marB="0" anchor="b"/>
                </a:tc>
                <a:tc>
                  <a:txBody>
                    <a:bodyPr/>
                    <a:lstStyle/>
                    <a:p>
                      <a:pPr algn="r" fontAlgn="b"/>
                      <a:r>
                        <a:rPr lang="en-US" sz="1200" b="0" i="0" u="none" strike="noStrike">
                          <a:solidFill>
                            <a:srgbClr val="000000"/>
                          </a:solidFill>
                          <a:effectLst/>
                          <a:latin typeface="+mj-lt"/>
                        </a:rPr>
                        <a:t>25</a:t>
                      </a:r>
                    </a:p>
                  </a:txBody>
                  <a:tcPr marL="9525" marR="9525" marT="9525" marB="0" anchor="b"/>
                </a:tc>
                <a:tc>
                  <a:txBody>
                    <a:bodyPr/>
                    <a:lstStyle/>
                    <a:p>
                      <a:pPr algn="r" fontAlgn="b"/>
                      <a:r>
                        <a:rPr lang="en-US" sz="1200" b="0" i="0" u="none" strike="noStrike">
                          <a:solidFill>
                            <a:srgbClr val="000000"/>
                          </a:solidFill>
                          <a:effectLst/>
                          <a:latin typeface="+mj-lt"/>
                        </a:rPr>
                        <a:t>110466</a:t>
                      </a:r>
                    </a:p>
                  </a:txBody>
                  <a:tcPr marL="9525" marR="9525" marT="9525" marB="0" anchor="b"/>
                </a:tc>
                <a:tc>
                  <a:txBody>
                    <a:bodyPr/>
                    <a:lstStyle/>
                    <a:p>
                      <a:pPr algn="r" fontAlgn="b"/>
                      <a:r>
                        <a:rPr lang="en-US" sz="1200" b="0" i="0" u="none" strike="noStrike">
                          <a:solidFill>
                            <a:srgbClr val="000000"/>
                          </a:solidFill>
                          <a:effectLst/>
                          <a:latin typeface="+mj-lt"/>
                        </a:rPr>
                        <a:t>38934</a:t>
                      </a:r>
                    </a:p>
                  </a:txBody>
                  <a:tcPr marL="9525" marR="9525" marT="9525" marB="0" anchor="b"/>
                </a:tc>
                <a:tc>
                  <a:txBody>
                    <a:bodyPr/>
                    <a:lstStyle/>
                    <a:p>
                      <a:pPr algn="r" fontAlgn="b"/>
                      <a:r>
                        <a:rPr lang="en-US" sz="1200" b="0" i="0" u="none" strike="noStrike">
                          <a:solidFill>
                            <a:srgbClr val="000000"/>
                          </a:solidFill>
                          <a:effectLst/>
                          <a:latin typeface="+mj-lt"/>
                        </a:rPr>
                        <a:t>4</a:t>
                      </a:r>
                    </a:p>
                  </a:txBody>
                  <a:tcPr marL="9525" marR="9525" marT="9525" marB="0" anchor="b"/>
                </a:tc>
                <a:tc>
                  <a:txBody>
                    <a:bodyPr/>
                    <a:lstStyle/>
                    <a:p>
                      <a:pPr algn="r" fontAlgn="b"/>
                      <a:r>
                        <a:rPr lang="en-US" sz="1200" b="0" i="0" u="none" strike="noStrike">
                          <a:solidFill>
                            <a:srgbClr val="000000"/>
                          </a:solidFill>
                          <a:effectLst/>
                          <a:latin typeface="+mj-lt"/>
                        </a:rPr>
                        <a:t>0.411</a:t>
                      </a:r>
                    </a:p>
                  </a:txBody>
                  <a:tcPr marL="9525" marR="9525" marT="9525" marB="0" anchor="b"/>
                </a:tc>
                <a:extLst>
                  <a:ext uri="{0D108BD9-81ED-4DB2-BD59-A6C34878D82A}">
                    <a16:rowId xmlns:a16="http://schemas.microsoft.com/office/drawing/2014/main" val="1086748118"/>
                  </a:ext>
                </a:extLst>
              </a:tr>
              <a:tr h="262035">
                <a:tc>
                  <a:txBody>
                    <a:bodyPr/>
                    <a:lstStyle/>
                    <a:p>
                      <a:pPr algn="r" fontAlgn="b"/>
                      <a:r>
                        <a:rPr lang="en-US" sz="1200" b="0" i="0" u="none" strike="noStrike">
                          <a:solidFill>
                            <a:srgbClr val="000000"/>
                          </a:solidFill>
                          <a:effectLst/>
                          <a:latin typeface="+mj-lt"/>
                        </a:rPr>
                        <a:t>6</a:t>
                      </a:r>
                    </a:p>
                  </a:txBody>
                  <a:tcPr marL="9525" marR="9525" marT="9525" marB="0" anchor="b"/>
                </a:tc>
                <a:tc>
                  <a:txBody>
                    <a:bodyPr/>
                    <a:lstStyle/>
                    <a:p>
                      <a:pPr algn="r" fontAlgn="b"/>
                      <a:r>
                        <a:rPr lang="en-US" sz="1200" b="0" i="0" u="none" strike="noStrike">
                          <a:solidFill>
                            <a:srgbClr val="000000"/>
                          </a:solidFill>
                          <a:effectLst/>
                          <a:latin typeface="+mj-lt"/>
                        </a:rPr>
                        <a:t>25</a:t>
                      </a:r>
                    </a:p>
                  </a:txBody>
                  <a:tcPr marL="9525" marR="9525" marT="9525" marB="0" anchor="b"/>
                </a:tc>
                <a:tc>
                  <a:txBody>
                    <a:bodyPr/>
                    <a:lstStyle/>
                    <a:p>
                      <a:pPr algn="r" fontAlgn="b"/>
                      <a:r>
                        <a:rPr lang="en-US" sz="1200" b="0" i="0" u="none" strike="noStrike" dirty="0">
                          <a:solidFill>
                            <a:srgbClr val="000000"/>
                          </a:solidFill>
                          <a:effectLst/>
                          <a:latin typeface="+mj-lt"/>
                        </a:rPr>
                        <a:t>102526</a:t>
                      </a:r>
                    </a:p>
                  </a:txBody>
                  <a:tcPr marL="9525" marR="9525" marT="9525" marB="0" anchor="b"/>
                </a:tc>
                <a:tc>
                  <a:txBody>
                    <a:bodyPr/>
                    <a:lstStyle/>
                    <a:p>
                      <a:pPr algn="r" fontAlgn="b"/>
                      <a:r>
                        <a:rPr lang="en-US" sz="1200" b="0" i="0" u="none" strike="noStrike">
                          <a:solidFill>
                            <a:srgbClr val="000000"/>
                          </a:solidFill>
                          <a:effectLst/>
                          <a:latin typeface="+mj-lt"/>
                        </a:rPr>
                        <a:t>38934</a:t>
                      </a:r>
                    </a:p>
                  </a:txBody>
                  <a:tcPr marL="9525" marR="9525" marT="9525" marB="0" anchor="b"/>
                </a:tc>
                <a:tc>
                  <a:txBody>
                    <a:bodyPr/>
                    <a:lstStyle/>
                    <a:p>
                      <a:pPr algn="r" fontAlgn="b"/>
                      <a:r>
                        <a:rPr lang="en-US" sz="1200" b="0" i="0" u="none" strike="noStrike">
                          <a:solidFill>
                            <a:srgbClr val="000000"/>
                          </a:solidFill>
                          <a:effectLst/>
                          <a:latin typeface="+mj-lt"/>
                        </a:rPr>
                        <a:t>1</a:t>
                      </a:r>
                    </a:p>
                  </a:txBody>
                  <a:tcPr marL="9525" marR="9525" marT="9525" marB="0" anchor="b"/>
                </a:tc>
                <a:tc>
                  <a:txBody>
                    <a:bodyPr/>
                    <a:lstStyle/>
                    <a:p>
                      <a:pPr algn="r" fontAlgn="b"/>
                      <a:r>
                        <a:rPr lang="en-US" sz="1200" b="0" i="0" u="none" strike="noStrike">
                          <a:solidFill>
                            <a:srgbClr val="000000"/>
                          </a:solidFill>
                          <a:effectLst/>
                          <a:latin typeface="+mj-lt"/>
                        </a:rPr>
                        <a:t>0.411</a:t>
                      </a:r>
                    </a:p>
                  </a:txBody>
                  <a:tcPr marL="9525" marR="9525" marT="9525" marB="0" anchor="b"/>
                </a:tc>
                <a:extLst>
                  <a:ext uri="{0D108BD9-81ED-4DB2-BD59-A6C34878D82A}">
                    <a16:rowId xmlns:a16="http://schemas.microsoft.com/office/drawing/2014/main" val="3695052604"/>
                  </a:ext>
                </a:extLst>
              </a:tr>
              <a:tr h="262035">
                <a:tc>
                  <a:txBody>
                    <a:bodyPr/>
                    <a:lstStyle/>
                    <a:p>
                      <a:pPr algn="r" fontAlgn="b"/>
                      <a:r>
                        <a:rPr lang="en-US" sz="1200" b="0" i="0" u="none" strike="noStrike">
                          <a:solidFill>
                            <a:srgbClr val="000000"/>
                          </a:solidFill>
                          <a:effectLst/>
                          <a:latin typeface="+mj-lt"/>
                        </a:rPr>
                        <a:t>11</a:t>
                      </a:r>
                    </a:p>
                  </a:txBody>
                  <a:tcPr marL="9525" marR="9525" marT="9525" marB="0" anchor="b"/>
                </a:tc>
                <a:tc>
                  <a:txBody>
                    <a:bodyPr/>
                    <a:lstStyle/>
                    <a:p>
                      <a:pPr algn="r" fontAlgn="b"/>
                      <a:r>
                        <a:rPr lang="en-US" sz="1200" b="0" i="0" u="none" strike="noStrike">
                          <a:solidFill>
                            <a:srgbClr val="000000"/>
                          </a:solidFill>
                          <a:effectLst/>
                          <a:latin typeface="+mj-lt"/>
                        </a:rPr>
                        <a:t>4</a:t>
                      </a:r>
                    </a:p>
                  </a:txBody>
                  <a:tcPr marL="9525" marR="9525" marT="9525" marB="0" anchor="b"/>
                </a:tc>
                <a:tc>
                  <a:txBody>
                    <a:bodyPr/>
                    <a:lstStyle/>
                    <a:p>
                      <a:pPr algn="r" fontAlgn="b"/>
                      <a:r>
                        <a:rPr lang="en-US" sz="1200" b="0" i="0" u="none" strike="noStrike">
                          <a:solidFill>
                            <a:srgbClr val="000000"/>
                          </a:solidFill>
                          <a:effectLst/>
                          <a:latin typeface="+mj-lt"/>
                        </a:rPr>
                        <a:t>10860</a:t>
                      </a:r>
                    </a:p>
                  </a:txBody>
                  <a:tcPr marL="9525" marR="9525" marT="9525" marB="0" anchor="b"/>
                </a:tc>
                <a:tc>
                  <a:txBody>
                    <a:bodyPr/>
                    <a:lstStyle/>
                    <a:p>
                      <a:pPr algn="r" fontAlgn="b"/>
                      <a:r>
                        <a:rPr lang="en-US" sz="1200" b="0" i="0" u="none" strike="noStrike">
                          <a:solidFill>
                            <a:srgbClr val="000000"/>
                          </a:solidFill>
                          <a:effectLst/>
                          <a:latin typeface="+mj-lt"/>
                        </a:rPr>
                        <a:t>7718</a:t>
                      </a:r>
                    </a:p>
                  </a:txBody>
                  <a:tcPr marL="9525" marR="9525" marT="9525" marB="0" anchor="b"/>
                </a:tc>
                <a:tc>
                  <a:txBody>
                    <a:bodyPr/>
                    <a:lstStyle/>
                    <a:p>
                      <a:pPr algn="r" fontAlgn="b"/>
                      <a:r>
                        <a:rPr lang="en-US" sz="1200" b="0" i="0" u="none" strike="noStrike">
                          <a:solidFill>
                            <a:srgbClr val="000000"/>
                          </a:solidFill>
                          <a:effectLst/>
                          <a:latin typeface="+mj-lt"/>
                        </a:rPr>
                        <a:t>3</a:t>
                      </a:r>
                    </a:p>
                  </a:txBody>
                  <a:tcPr marL="9525" marR="9525" marT="9525" marB="0" anchor="b"/>
                </a:tc>
                <a:tc>
                  <a:txBody>
                    <a:bodyPr/>
                    <a:lstStyle/>
                    <a:p>
                      <a:pPr algn="r" fontAlgn="b"/>
                      <a:r>
                        <a:rPr lang="en-US" sz="1200" b="0" i="0" u="none" strike="noStrike">
                          <a:solidFill>
                            <a:srgbClr val="000000"/>
                          </a:solidFill>
                          <a:effectLst/>
                          <a:latin typeface="+mj-lt"/>
                        </a:rPr>
                        <a:t>0.042</a:t>
                      </a:r>
                    </a:p>
                  </a:txBody>
                  <a:tcPr marL="9525" marR="9525" marT="9525" marB="0" anchor="b"/>
                </a:tc>
                <a:extLst>
                  <a:ext uri="{0D108BD9-81ED-4DB2-BD59-A6C34878D82A}">
                    <a16:rowId xmlns:a16="http://schemas.microsoft.com/office/drawing/2014/main" val="2883597549"/>
                  </a:ext>
                </a:extLst>
              </a:tr>
              <a:tr h="262035">
                <a:tc>
                  <a:txBody>
                    <a:bodyPr/>
                    <a:lstStyle/>
                    <a:p>
                      <a:pPr algn="r" fontAlgn="b"/>
                      <a:r>
                        <a:rPr lang="en-US" sz="1200" b="0" i="0" u="none" strike="noStrike">
                          <a:solidFill>
                            <a:srgbClr val="000000"/>
                          </a:solidFill>
                          <a:effectLst/>
                          <a:latin typeface="+mj-lt"/>
                        </a:rPr>
                        <a:t>12</a:t>
                      </a:r>
                    </a:p>
                  </a:txBody>
                  <a:tcPr marL="9525" marR="9525" marT="9525" marB="0" anchor="b"/>
                </a:tc>
                <a:tc>
                  <a:txBody>
                    <a:bodyPr/>
                    <a:lstStyle/>
                    <a:p>
                      <a:pPr algn="r" fontAlgn="b"/>
                      <a:r>
                        <a:rPr lang="en-US" sz="1200" b="0" i="0" u="none" strike="noStrike">
                          <a:solidFill>
                            <a:srgbClr val="000000"/>
                          </a:solidFill>
                          <a:effectLst/>
                          <a:latin typeface="+mj-lt"/>
                        </a:rPr>
                        <a:t>4</a:t>
                      </a:r>
                    </a:p>
                  </a:txBody>
                  <a:tcPr marL="9525" marR="9525" marT="9525" marB="0" anchor="b"/>
                </a:tc>
                <a:tc>
                  <a:txBody>
                    <a:bodyPr/>
                    <a:lstStyle/>
                    <a:p>
                      <a:pPr algn="r" fontAlgn="b"/>
                      <a:r>
                        <a:rPr lang="en-US" sz="1200" b="0" i="0" u="none" strike="noStrike">
                          <a:solidFill>
                            <a:srgbClr val="000000"/>
                          </a:solidFill>
                          <a:effectLst/>
                          <a:latin typeface="+mj-lt"/>
                        </a:rPr>
                        <a:t>10408</a:t>
                      </a:r>
                    </a:p>
                  </a:txBody>
                  <a:tcPr marL="9525" marR="9525" marT="9525" marB="0" anchor="b"/>
                </a:tc>
                <a:tc>
                  <a:txBody>
                    <a:bodyPr/>
                    <a:lstStyle/>
                    <a:p>
                      <a:pPr algn="r" fontAlgn="b"/>
                      <a:r>
                        <a:rPr lang="en-US" sz="1200" b="0" i="0" u="none" strike="noStrike" dirty="0">
                          <a:solidFill>
                            <a:srgbClr val="000000"/>
                          </a:solidFill>
                          <a:effectLst/>
                          <a:latin typeface="+mj-lt"/>
                        </a:rPr>
                        <a:t>7718</a:t>
                      </a:r>
                    </a:p>
                  </a:txBody>
                  <a:tcPr marL="9525" marR="9525" marT="9525" marB="0" anchor="b"/>
                </a:tc>
                <a:tc>
                  <a:txBody>
                    <a:bodyPr/>
                    <a:lstStyle/>
                    <a:p>
                      <a:pPr algn="r" fontAlgn="b"/>
                      <a:r>
                        <a:rPr lang="en-US" sz="1200" b="0" i="0" u="none" strike="noStrike">
                          <a:solidFill>
                            <a:srgbClr val="000000"/>
                          </a:solidFill>
                          <a:effectLst/>
                          <a:latin typeface="+mj-lt"/>
                        </a:rPr>
                        <a:t>1</a:t>
                      </a:r>
                    </a:p>
                  </a:txBody>
                  <a:tcPr marL="9525" marR="9525" marT="9525" marB="0" anchor="b"/>
                </a:tc>
                <a:tc>
                  <a:txBody>
                    <a:bodyPr/>
                    <a:lstStyle/>
                    <a:p>
                      <a:pPr algn="r" fontAlgn="b"/>
                      <a:r>
                        <a:rPr lang="en-US" sz="1200" b="0" i="0" u="none" strike="noStrike">
                          <a:solidFill>
                            <a:srgbClr val="000000"/>
                          </a:solidFill>
                          <a:effectLst/>
                          <a:latin typeface="+mj-lt"/>
                        </a:rPr>
                        <a:t>0.042</a:t>
                      </a:r>
                    </a:p>
                  </a:txBody>
                  <a:tcPr marL="9525" marR="9525" marT="9525" marB="0" anchor="b"/>
                </a:tc>
                <a:extLst>
                  <a:ext uri="{0D108BD9-81ED-4DB2-BD59-A6C34878D82A}">
                    <a16:rowId xmlns:a16="http://schemas.microsoft.com/office/drawing/2014/main" val="3292469162"/>
                  </a:ext>
                </a:extLst>
              </a:tr>
              <a:tr h="262035">
                <a:tc>
                  <a:txBody>
                    <a:bodyPr/>
                    <a:lstStyle/>
                    <a:p>
                      <a:pPr algn="r" fontAlgn="b"/>
                      <a:r>
                        <a:rPr lang="en-US" sz="1200" b="0" i="0" u="none" strike="noStrike">
                          <a:solidFill>
                            <a:srgbClr val="000000"/>
                          </a:solidFill>
                          <a:effectLst/>
                          <a:latin typeface="+mj-lt"/>
                        </a:rPr>
                        <a:t>17</a:t>
                      </a:r>
                    </a:p>
                  </a:txBody>
                  <a:tcPr marL="9525" marR="9525" marT="9525" marB="0" anchor="b"/>
                </a:tc>
                <a:tc>
                  <a:txBody>
                    <a:bodyPr/>
                    <a:lstStyle/>
                    <a:p>
                      <a:pPr algn="r" fontAlgn="b"/>
                      <a:r>
                        <a:rPr lang="en-US" sz="1200" b="0" i="0" u="none" strike="noStrike">
                          <a:solidFill>
                            <a:srgbClr val="000000"/>
                          </a:solidFill>
                          <a:effectLst/>
                          <a:latin typeface="+mj-lt"/>
                        </a:rPr>
                        <a:t>16</a:t>
                      </a:r>
                    </a:p>
                  </a:txBody>
                  <a:tcPr marL="9525" marR="9525" marT="9525" marB="0" anchor="b"/>
                </a:tc>
                <a:tc>
                  <a:txBody>
                    <a:bodyPr/>
                    <a:lstStyle/>
                    <a:p>
                      <a:pPr algn="r" fontAlgn="b"/>
                      <a:r>
                        <a:rPr lang="en-US" sz="1200" b="0" i="0" u="none" strike="noStrike">
                          <a:solidFill>
                            <a:srgbClr val="000000"/>
                          </a:solidFill>
                          <a:effectLst/>
                          <a:latin typeface="+mj-lt"/>
                        </a:rPr>
                        <a:t>84045</a:t>
                      </a:r>
                    </a:p>
                  </a:txBody>
                  <a:tcPr marL="9525" marR="9525" marT="9525" marB="0" anchor="b"/>
                </a:tc>
                <a:tc>
                  <a:txBody>
                    <a:bodyPr/>
                    <a:lstStyle/>
                    <a:p>
                      <a:pPr algn="r" fontAlgn="b"/>
                      <a:r>
                        <a:rPr lang="en-US" sz="1200" b="0" i="0" u="none" strike="noStrike">
                          <a:solidFill>
                            <a:srgbClr val="000000"/>
                          </a:solidFill>
                          <a:effectLst/>
                          <a:latin typeface="+mj-lt"/>
                        </a:rPr>
                        <a:t>59078</a:t>
                      </a:r>
                    </a:p>
                  </a:txBody>
                  <a:tcPr marL="9525" marR="9525" marT="9525" marB="0" anchor="b"/>
                </a:tc>
                <a:tc>
                  <a:txBody>
                    <a:bodyPr/>
                    <a:lstStyle/>
                    <a:p>
                      <a:pPr algn="r" fontAlgn="b"/>
                      <a:r>
                        <a:rPr lang="en-US" sz="1200" b="0" i="0" u="none" strike="noStrike" dirty="0">
                          <a:solidFill>
                            <a:srgbClr val="000000"/>
                          </a:solidFill>
                          <a:effectLst/>
                          <a:latin typeface="+mj-lt"/>
                        </a:rPr>
                        <a:t>4</a:t>
                      </a:r>
                    </a:p>
                  </a:txBody>
                  <a:tcPr marL="9525" marR="9525" marT="9525" marB="0" anchor="b"/>
                </a:tc>
                <a:tc>
                  <a:txBody>
                    <a:bodyPr/>
                    <a:lstStyle/>
                    <a:p>
                      <a:pPr algn="r" fontAlgn="b"/>
                      <a:r>
                        <a:rPr lang="en-US" sz="1200" b="0" i="0" u="none" strike="noStrike">
                          <a:solidFill>
                            <a:srgbClr val="000000"/>
                          </a:solidFill>
                          <a:effectLst/>
                          <a:latin typeface="+mj-lt"/>
                        </a:rPr>
                        <a:t>0.320</a:t>
                      </a:r>
                    </a:p>
                  </a:txBody>
                  <a:tcPr marL="9525" marR="9525" marT="9525" marB="0" anchor="b"/>
                </a:tc>
                <a:extLst>
                  <a:ext uri="{0D108BD9-81ED-4DB2-BD59-A6C34878D82A}">
                    <a16:rowId xmlns:a16="http://schemas.microsoft.com/office/drawing/2014/main" val="2413366934"/>
                  </a:ext>
                </a:extLst>
              </a:tr>
              <a:tr h="262035">
                <a:tc>
                  <a:txBody>
                    <a:bodyPr/>
                    <a:lstStyle/>
                    <a:p>
                      <a:pPr algn="r" fontAlgn="b"/>
                      <a:r>
                        <a:rPr lang="en-US" sz="1200" b="0" i="0" u="none" strike="noStrike">
                          <a:solidFill>
                            <a:srgbClr val="000000"/>
                          </a:solidFill>
                          <a:effectLst/>
                          <a:latin typeface="+mj-lt"/>
                        </a:rPr>
                        <a:t>18</a:t>
                      </a:r>
                    </a:p>
                  </a:txBody>
                  <a:tcPr marL="9525" marR="9525" marT="9525" marB="0" anchor="b"/>
                </a:tc>
                <a:tc>
                  <a:txBody>
                    <a:bodyPr/>
                    <a:lstStyle/>
                    <a:p>
                      <a:pPr algn="r" fontAlgn="b"/>
                      <a:r>
                        <a:rPr lang="en-US" sz="1200" b="0" i="0" u="none" strike="noStrike">
                          <a:solidFill>
                            <a:srgbClr val="000000"/>
                          </a:solidFill>
                          <a:effectLst/>
                          <a:latin typeface="+mj-lt"/>
                        </a:rPr>
                        <a:t>16</a:t>
                      </a:r>
                    </a:p>
                  </a:txBody>
                  <a:tcPr marL="9525" marR="9525" marT="9525" marB="0" anchor="b"/>
                </a:tc>
                <a:tc>
                  <a:txBody>
                    <a:bodyPr/>
                    <a:lstStyle/>
                    <a:p>
                      <a:pPr algn="r" fontAlgn="b"/>
                      <a:r>
                        <a:rPr lang="en-US" sz="1200" b="0" i="0" u="none" strike="noStrike">
                          <a:solidFill>
                            <a:srgbClr val="000000"/>
                          </a:solidFill>
                          <a:effectLst/>
                          <a:latin typeface="+mj-lt"/>
                        </a:rPr>
                        <a:t>80039</a:t>
                      </a:r>
                    </a:p>
                  </a:txBody>
                  <a:tcPr marL="9525" marR="9525" marT="9525" marB="0" anchor="b"/>
                </a:tc>
                <a:tc>
                  <a:txBody>
                    <a:bodyPr/>
                    <a:lstStyle/>
                    <a:p>
                      <a:pPr algn="r" fontAlgn="b"/>
                      <a:r>
                        <a:rPr lang="en-US" sz="1200" b="0" i="0" u="none" strike="noStrike">
                          <a:solidFill>
                            <a:srgbClr val="000000"/>
                          </a:solidFill>
                          <a:effectLst/>
                          <a:latin typeface="+mj-lt"/>
                        </a:rPr>
                        <a:t>59078</a:t>
                      </a:r>
                    </a:p>
                  </a:txBody>
                  <a:tcPr marL="9525" marR="9525" marT="9525" marB="0" anchor="b"/>
                </a:tc>
                <a:tc>
                  <a:txBody>
                    <a:bodyPr/>
                    <a:lstStyle/>
                    <a:p>
                      <a:pPr algn="r" fontAlgn="b"/>
                      <a:r>
                        <a:rPr lang="en-US" sz="1200" b="0" i="0" u="none" strike="noStrike" dirty="0">
                          <a:solidFill>
                            <a:srgbClr val="000000"/>
                          </a:solidFill>
                          <a:effectLst/>
                          <a:latin typeface="+mj-lt"/>
                        </a:rPr>
                        <a:t>1</a:t>
                      </a:r>
                    </a:p>
                  </a:txBody>
                  <a:tcPr marL="9525" marR="9525" marT="9525" marB="0" anchor="b"/>
                </a:tc>
                <a:tc>
                  <a:txBody>
                    <a:bodyPr/>
                    <a:lstStyle/>
                    <a:p>
                      <a:pPr algn="r" fontAlgn="b"/>
                      <a:r>
                        <a:rPr lang="en-US" sz="1200" b="0" i="0" u="none" strike="noStrike" dirty="0">
                          <a:solidFill>
                            <a:srgbClr val="000000"/>
                          </a:solidFill>
                          <a:effectLst/>
                          <a:latin typeface="+mj-lt"/>
                        </a:rPr>
                        <a:t>0.320</a:t>
                      </a:r>
                    </a:p>
                  </a:txBody>
                  <a:tcPr marL="9525" marR="9525" marT="9525" marB="0" anchor="b"/>
                </a:tc>
                <a:extLst>
                  <a:ext uri="{0D108BD9-81ED-4DB2-BD59-A6C34878D82A}">
                    <a16:rowId xmlns:a16="http://schemas.microsoft.com/office/drawing/2014/main" val="2491547731"/>
                  </a:ext>
                </a:extLst>
              </a:tr>
            </a:tbl>
          </a:graphicData>
        </a:graphic>
      </p:graphicFrame>
      <p:sp>
        <p:nvSpPr>
          <p:cNvPr id="5" name="TextBox 4">
            <a:extLst>
              <a:ext uri="{FF2B5EF4-FFF2-40B4-BE49-F238E27FC236}">
                <a16:creationId xmlns:a16="http://schemas.microsoft.com/office/drawing/2014/main" id="{978C013B-5B3A-B895-554B-3ED35FDAF58F}"/>
              </a:ext>
            </a:extLst>
          </p:cNvPr>
          <p:cNvSpPr txBox="1"/>
          <p:nvPr/>
        </p:nvSpPr>
        <p:spPr>
          <a:xfrm>
            <a:off x="1729740" y="1380712"/>
            <a:ext cx="1623060" cy="307777"/>
          </a:xfrm>
          <a:prstGeom prst="rect">
            <a:avLst/>
          </a:prstGeom>
          <a:noFill/>
        </p:spPr>
        <p:txBody>
          <a:bodyPr wrap="square" rtlCol="0">
            <a:spAutoFit/>
          </a:bodyPr>
          <a:lstStyle/>
          <a:p>
            <a:r>
              <a:rPr lang="en-US" dirty="0"/>
              <a:t>Hidden testcases</a:t>
            </a:r>
          </a:p>
        </p:txBody>
      </p:sp>
      <p:sp>
        <p:nvSpPr>
          <p:cNvPr id="6" name="TextBox 5">
            <a:extLst>
              <a:ext uri="{FF2B5EF4-FFF2-40B4-BE49-F238E27FC236}">
                <a16:creationId xmlns:a16="http://schemas.microsoft.com/office/drawing/2014/main" id="{F4E82076-8259-4FFA-165C-5BEC1666FDCE}"/>
              </a:ext>
            </a:extLst>
          </p:cNvPr>
          <p:cNvSpPr txBox="1"/>
          <p:nvPr/>
        </p:nvSpPr>
        <p:spPr>
          <a:xfrm>
            <a:off x="6372785" y="1380712"/>
            <a:ext cx="1623060" cy="307777"/>
          </a:xfrm>
          <a:prstGeom prst="rect">
            <a:avLst/>
          </a:prstGeom>
          <a:noFill/>
        </p:spPr>
        <p:txBody>
          <a:bodyPr wrap="square" rtlCol="0">
            <a:spAutoFit/>
          </a:bodyPr>
          <a:lstStyle/>
          <a:p>
            <a:r>
              <a:rPr lang="en-US" dirty="0"/>
              <a:t>Visible testcases</a:t>
            </a:r>
          </a:p>
        </p:txBody>
      </p:sp>
    </p:spTree>
    <p:extLst>
      <p:ext uri="{BB962C8B-B14F-4D97-AF65-F5344CB8AC3E}">
        <p14:creationId xmlns:p14="http://schemas.microsoft.com/office/powerpoint/2010/main" val="171019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20AD-C4CC-064F-FA01-8F4646BD4823}"/>
              </a:ext>
            </a:extLst>
          </p:cNvPr>
          <p:cNvSpPr>
            <a:spLocks noGrp="1"/>
          </p:cNvSpPr>
          <p:nvPr>
            <p:ph type="title"/>
          </p:nvPr>
        </p:nvSpPr>
        <p:spPr/>
        <p:txBody>
          <a:bodyPr/>
          <a:lstStyle/>
          <a:p>
            <a:r>
              <a:rPr lang="en-US" dirty="0"/>
              <a:t>The contest: Benchmarks summary </a:t>
            </a:r>
          </a:p>
        </p:txBody>
      </p:sp>
      <p:sp>
        <p:nvSpPr>
          <p:cNvPr id="3" name="Text Placeholder 2">
            <a:extLst>
              <a:ext uri="{FF2B5EF4-FFF2-40B4-BE49-F238E27FC236}">
                <a16:creationId xmlns:a16="http://schemas.microsoft.com/office/drawing/2014/main" id="{0D7BD326-2E21-0265-AA08-A66EE7B14243}"/>
              </a:ext>
            </a:extLst>
          </p:cNvPr>
          <p:cNvSpPr>
            <a:spLocks noGrp="1"/>
          </p:cNvSpPr>
          <p:nvPr>
            <p:ph type="body" idx="1"/>
          </p:nvPr>
        </p:nvSpPr>
        <p:spPr>
          <a:xfrm>
            <a:off x="420624" y="1178300"/>
            <a:ext cx="2495775" cy="3702300"/>
          </a:xfrm>
        </p:spPr>
        <p:txBody>
          <a:bodyPr/>
          <a:lstStyle/>
          <a:p>
            <a:r>
              <a:rPr lang="en-US" sz="1600" dirty="0"/>
              <a:t>100 data points released for contest</a:t>
            </a:r>
          </a:p>
          <a:p>
            <a:r>
              <a:rPr lang="en-US" sz="1600" dirty="0"/>
              <a:t>Additional thousands of datapoint on </a:t>
            </a:r>
            <a:r>
              <a:rPr lang="en-US" sz="1600" dirty="0" err="1"/>
              <a:t>BeGAN</a:t>
            </a:r>
            <a:r>
              <a:rPr lang="en-US" sz="1600" dirty="0"/>
              <a:t> repository</a:t>
            </a:r>
          </a:p>
          <a:p>
            <a:endParaRPr lang="en-US" sz="1600" dirty="0"/>
          </a:p>
          <a:p>
            <a:pPr marL="101600" indent="0">
              <a:buNone/>
            </a:pPr>
            <a:endParaRPr lang="en-US" dirty="0"/>
          </a:p>
        </p:txBody>
      </p:sp>
      <p:sp>
        <p:nvSpPr>
          <p:cNvPr id="4" name="Subtitle 3">
            <a:extLst>
              <a:ext uri="{FF2B5EF4-FFF2-40B4-BE49-F238E27FC236}">
                <a16:creationId xmlns:a16="http://schemas.microsoft.com/office/drawing/2014/main" id="{620413FE-51B5-F38F-321B-75F73E1F8188}"/>
              </a:ext>
            </a:extLst>
          </p:cNvPr>
          <p:cNvSpPr>
            <a:spLocks noGrp="1"/>
          </p:cNvSpPr>
          <p:nvPr>
            <p:ph type="subTitle" idx="2"/>
          </p:nvPr>
        </p:nvSpPr>
        <p:spPr>
          <a:xfrm>
            <a:off x="424450" y="756623"/>
            <a:ext cx="8384700" cy="283154"/>
          </a:xfrm>
        </p:spPr>
        <p:txBody>
          <a:bodyPr/>
          <a:lstStyle/>
          <a:p>
            <a:r>
              <a:rPr lang="en-US" dirty="0"/>
              <a:t>Fake circuit data</a:t>
            </a:r>
          </a:p>
        </p:txBody>
      </p:sp>
      <p:pic>
        <p:nvPicPr>
          <p:cNvPr id="11" name="Picture 10">
            <a:extLst>
              <a:ext uri="{FF2B5EF4-FFF2-40B4-BE49-F238E27FC236}">
                <a16:creationId xmlns:a16="http://schemas.microsoft.com/office/drawing/2014/main" id="{471DF96E-7B27-0E8C-496A-840B9C32F6E5}"/>
              </a:ext>
            </a:extLst>
          </p:cNvPr>
          <p:cNvPicPr>
            <a:picLocks noChangeAspect="1"/>
          </p:cNvPicPr>
          <p:nvPr/>
        </p:nvPicPr>
        <p:blipFill>
          <a:blip r:embed="rId3"/>
          <a:stretch>
            <a:fillRect/>
          </a:stretch>
        </p:blipFill>
        <p:spPr>
          <a:xfrm>
            <a:off x="688965" y="3180003"/>
            <a:ext cx="2799108" cy="1585664"/>
          </a:xfrm>
          <a:prstGeom prst="rect">
            <a:avLst/>
          </a:prstGeom>
        </p:spPr>
      </p:pic>
      <p:pic>
        <p:nvPicPr>
          <p:cNvPr id="14" name="Picture 13">
            <a:extLst>
              <a:ext uri="{FF2B5EF4-FFF2-40B4-BE49-F238E27FC236}">
                <a16:creationId xmlns:a16="http://schemas.microsoft.com/office/drawing/2014/main" id="{0DE5183B-A764-040F-6A0E-1103C15F4643}"/>
              </a:ext>
            </a:extLst>
          </p:cNvPr>
          <p:cNvPicPr>
            <a:picLocks noChangeAspect="1"/>
          </p:cNvPicPr>
          <p:nvPr/>
        </p:nvPicPr>
        <p:blipFill>
          <a:blip r:embed="rId4"/>
          <a:stretch>
            <a:fillRect/>
          </a:stretch>
        </p:blipFill>
        <p:spPr>
          <a:xfrm>
            <a:off x="3287335" y="971213"/>
            <a:ext cx="2682144" cy="1960945"/>
          </a:xfrm>
          <a:prstGeom prst="rect">
            <a:avLst/>
          </a:prstGeom>
        </p:spPr>
      </p:pic>
      <p:pic>
        <p:nvPicPr>
          <p:cNvPr id="18" name="Picture 17">
            <a:extLst>
              <a:ext uri="{FF2B5EF4-FFF2-40B4-BE49-F238E27FC236}">
                <a16:creationId xmlns:a16="http://schemas.microsoft.com/office/drawing/2014/main" id="{12C1C305-BE3F-1B0F-7849-A24BD0F5C739}"/>
              </a:ext>
            </a:extLst>
          </p:cNvPr>
          <p:cNvPicPr>
            <a:picLocks noChangeAspect="1"/>
          </p:cNvPicPr>
          <p:nvPr/>
        </p:nvPicPr>
        <p:blipFill>
          <a:blip r:embed="rId5"/>
          <a:stretch>
            <a:fillRect/>
          </a:stretch>
        </p:blipFill>
        <p:spPr>
          <a:xfrm>
            <a:off x="6063965" y="970701"/>
            <a:ext cx="2510692" cy="2002536"/>
          </a:xfrm>
          <a:prstGeom prst="rect">
            <a:avLst/>
          </a:prstGeom>
        </p:spPr>
      </p:pic>
      <p:pic>
        <p:nvPicPr>
          <p:cNvPr id="20" name="Picture 19">
            <a:extLst>
              <a:ext uri="{FF2B5EF4-FFF2-40B4-BE49-F238E27FC236}">
                <a16:creationId xmlns:a16="http://schemas.microsoft.com/office/drawing/2014/main" id="{F18A8D47-F043-5A6E-D14A-E899306ED509}"/>
              </a:ext>
            </a:extLst>
          </p:cNvPr>
          <p:cNvPicPr>
            <a:picLocks noChangeAspect="1"/>
          </p:cNvPicPr>
          <p:nvPr/>
        </p:nvPicPr>
        <p:blipFill>
          <a:blip r:embed="rId6"/>
          <a:stretch>
            <a:fillRect/>
          </a:stretch>
        </p:blipFill>
        <p:spPr>
          <a:xfrm>
            <a:off x="3590668" y="3186801"/>
            <a:ext cx="4983989" cy="1580922"/>
          </a:xfrm>
          <a:prstGeom prst="rect">
            <a:avLst/>
          </a:prstGeom>
        </p:spPr>
      </p:pic>
    </p:spTree>
    <p:extLst>
      <p:ext uri="{BB962C8B-B14F-4D97-AF65-F5344CB8AC3E}">
        <p14:creationId xmlns:p14="http://schemas.microsoft.com/office/powerpoint/2010/main" val="2892169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7BB8-969E-2632-0A79-0E1DF56D277D}"/>
              </a:ext>
            </a:extLst>
          </p:cNvPr>
          <p:cNvSpPr>
            <a:spLocks noGrp="1"/>
          </p:cNvSpPr>
          <p:nvPr>
            <p:ph type="title"/>
          </p:nvPr>
        </p:nvSpPr>
        <p:spPr/>
        <p:txBody>
          <a:bodyPr/>
          <a:lstStyle/>
          <a:p>
            <a:r>
              <a:rPr lang="en-US" dirty="0"/>
              <a:t>The contest: Example benchmark dataset</a:t>
            </a:r>
          </a:p>
        </p:txBody>
      </p:sp>
      <p:sp>
        <p:nvSpPr>
          <p:cNvPr id="19" name="Text Placeholder 18">
            <a:extLst>
              <a:ext uri="{FF2B5EF4-FFF2-40B4-BE49-F238E27FC236}">
                <a16:creationId xmlns:a16="http://schemas.microsoft.com/office/drawing/2014/main" id="{43692F20-06B4-6913-45B8-7A1306A2CD38}"/>
              </a:ext>
            </a:extLst>
          </p:cNvPr>
          <p:cNvSpPr>
            <a:spLocks noGrp="1"/>
          </p:cNvSpPr>
          <p:nvPr>
            <p:ph type="body" idx="1"/>
          </p:nvPr>
        </p:nvSpPr>
        <p:spPr>
          <a:xfrm>
            <a:off x="759300" y="1637328"/>
            <a:ext cx="2332243" cy="465898"/>
          </a:xfrm>
        </p:spPr>
        <p:txBody>
          <a:bodyPr/>
          <a:lstStyle/>
          <a:p>
            <a:pPr marL="101600" indent="0">
              <a:buNone/>
            </a:pPr>
            <a:r>
              <a:rPr lang="en-US" dirty="0"/>
              <a:t>Fake circuit data</a:t>
            </a:r>
          </a:p>
        </p:txBody>
      </p:sp>
      <p:sp>
        <p:nvSpPr>
          <p:cNvPr id="20" name="Subtitle 19">
            <a:extLst>
              <a:ext uri="{FF2B5EF4-FFF2-40B4-BE49-F238E27FC236}">
                <a16:creationId xmlns:a16="http://schemas.microsoft.com/office/drawing/2014/main" id="{FE8B90AF-FD3F-2EBE-7369-64DCF6E9A8E2}"/>
              </a:ext>
            </a:extLst>
          </p:cNvPr>
          <p:cNvSpPr>
            <a:spLocks noGrp="1"/>
          </p:cNvSpPr>
          <p:nvPr>
            <p:ph type="subTitle" idx="2"/>
          </p:nvPr>
        </p:nvSpPr>
        <p:spPr/>
        <p:txBody>
          <a:bodyPr/>
          <a:lstStyle/>
          <a:p>
            <a:endParaRPr lang="en-US"/>
          </a:p>
        </p:txBody>
      </p:sp>
      <p:pic>
        <p:nvPicPr>
          <p:cNvPr id="13" name="Picture 12">
            <a:extLst>
              <a:ext uri="{FF2B5EF4-FFF2-40B4-BE49-F238E27FC236}">
                <a16:creationId xmlns:a16="http://schemas.microsoft.com/office/drawing/2014/main" id="{3B043030-7DB3-89B4-34D1-BA621153CFCD}"/>
              </a:ext>
            </a:extLst>
          </p:cNvPr>
          <p:cNvPicPr>
            <a:picLocks noChangeAspect="1"/>
          </p:cNvPicPr>
          <p:nvPr/>
        </p:nvPicPr>
        <p:blipFill>
          <a:blip r:embed="rId3"/>
          <a:stretch>
            <a:fillRect/>
          </a:stretch>
        </p:blipFill>
        <p:spPr>
          <a:xfrm>
            <a:off x="3602229" y="870923"/>
            <a:ext cx="5203371" cy="2042503"/>
          </a:xfrm>
          <a:prstGeom prst="rect">
            <a:avLst/>
          </a:prstGeom>
        </p:spPr>
      </p:pic>
      <p:pic>
        <p:nvPicPr>
          <p:cNvPr id="14" name="Picture 13">
            <a:extLst>
              <a:ext uri="{FF2B5EF4-FFF2-40B4-BE49-F238E27FC236}">
                <a16:creationId xmlns:a16="http://schemas.microsoft.com/office/drawing/2014/main" id="{8971CC1D-9153-879A-83F9-A4FD45F5D507}"/>
              </a:ext>
            </a:extLst>
          </p:cNvPr>
          <p:cNvPicPr>
            <a:picLocks noChangeAspect="1"/>
          </p:cNvPicPr>
          <p:nvPr/>
        </p:nvPicPr>
        <p:blipFill>
          <a:blip r:embed="rId4"/>
          <a:stretch>
            <a:fillRect/>
          </a:stretch>
        </p:blipFill>
        <p:spPr>
          <a:xfrm>
            <a:off x="3602229" y="3024176"/>
            <a:ext cx="5235491" cy="2042503"/>
          </a:xfrm>
          <a:prstGeom prst="rect">
            <a:avLst/>
          </a:prstGeom>
        </p:spPr>
      </p:pic>
      <p:sp>
        <p:nvSpPr>
          <p:cNvPr id="15" name="Left Brace 14">
            <a:extLst>
              <a:ext uri="{FF2B5EF4-FFF2-40B4-BE49-F238E27FC236}">
                <a16:creationId xmlns:a16="http://schemas.microsoft.com/office/drawing/2014/main" id="{63D6D1E7-0214-6CAC-457A-3154BE878503}"/>
              </a:ext>
            </a:extLst>
          </p:cNvPr>
          <p:cNvSpPr/>
          <p:nvPr/>
        </p:nvSpPr>
        <p:spPr>
          <a:xfrm>
            <a:off x="2862943" y="1040598"/>
            <a:ext cx="605108" cy="1928203"/>
          </a:xfrm>
          <a:prstGeom prst="leftBrace">
            <a:avLst>
              <a:gd name="adj1" fmla="val 66289"/>
              <a:gd name="adj2" fmla="val 4939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9826BDAB-F154-5FA6-FC37-C822C7A1A804}"/>
              </a:ext>
            </a:extLst>
          </p:cNvPr>
          <p:cNvSpPr/>
          <p:nvPr/>
        </p:nvSpPr>
        <p:spPr>
          <a:xfrm>
            <a:off x="2862943" y="3040274"/>
            <a:ext cx="605108" cy="1928203"/>
          </a:xfrm>
          <a:prstGeom prst="leftBrace">
            <a:avLst>
              <a:gd name="adj1" fmla="val 66289"/>
              <a:gd name="adj2" fmla="val 4939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 Placeholder 18">
            <a:extLst>
              <a:ext uri="{FF2B5EF4-FFF2-40B4-BE49-F238E27FC236}">
                <a16:creationId xmlns:a16="http://schemas.microsoft.com/office/drawing/2014/main" id="{AE188832-91C6-70F4-3E6D-B17D368C3BA2}"/>
              </a:ext>
            </a:extLst>
          </p:cNvPr>
          <p:cNvSpPr txBox="1">
            <a:spLocks/>
          </p:cNvSpPr>
          <p:nvPr/>
        </p:nvSpPr>
        <p:spPr>
          <a:xfrm>
            <a:off x="759300" y="3812478"/>
            <a:ext cx="2332243" cy="4658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101600" indent="0">
              <a:buFont typeface="Arial"/>
              <a:buNone/>
            </a:pPr>
            <a:r>
              <a:rPr lang="en-US" dirty="0"/>
              <a:t>Real circuit data</a:t>
            </a:r>
          </a:p>
        </p:txBody>
      </p:sp>
      <p:sp>
        <p:nvSpPr>
          <p:cNvPr id="3" name="TextBox 2">
            <a:extLst>
              <a:ext uri="{FF2B5EF4-FFF2-40B4-BE49-F238E27FC236}">
                <a16:creationId xmlns:a16="http://schemas.microsoft.com/office/drawing/2014/main" id="{F1DEE0C7-4398-0DAE-7DEE-FF75E65DFFE2}"/>
              </a:ext>
            </a:extLst>
          </p:cNvPr>
          <p:cNvSpPr txBox="1"/>
          <p:nvPr/>
        </p:nvSpPr>
        <p:spPr>
          <a:xfrm>
            <a:off x="3598679" y="663830"/>
            <a:ext cx="1103949" cy="307777"/>
          </a:xfrm>
          <a:prstGeom prst="rect">
            <a:avLst/>
          </a:prstGeom>
          <a:noFill/>
        </p:spPr>
        <p:txBody>
          <a:bodyPr wrap="square" rtlCol="0">
            <a:spAutoFit/>
          </a:bodyPr>
          <a:lstStyle/>
          <a:p>
            <a:r>
              <a:rPr lang="en-US" dirty="0"/>
              <a:t>Power map</a:t>
            </a:r>
          </a:p>
        </p:txBody>
      </p:sp>
      <p:sp>
        <p:nvSpPr>
          <p:cNvPr id="4" name="TextBox 3">
            <a:extLst>
              <a:ext uri="{FF2B5EF4-FFF2-40B4-BE49-F238E27FC236}">
                <a16:creationId xmlns:a16="http://schemas.microsoft.com/office/drawing/2014/main" id="{C1FB3C4E-762F-EF0D-0B6A-6EA66983EBDE}"/>
              </a:ext>
            </a:extLst>
          </p:cNvPr>
          <p:cNvSpPr txBox="1"/>
          <p:nvPr/>
        </p:nvSpPr>
        <p:spPr>
          <a:xfrm>
            <a:off x="4702628" y="690975"/>
            <a:ext cx="1501286" cy="307777"/>
          </a:xfrm>
          <a:prstGeom prst="rect">
            <a:avLst/>
          </a:prstGeom>
          <a:noFill/>
        </p:spPr>
        <p:txBody>
          <a:bodyPr wrap="square" rtlCol="0">
            <a:spAutoFit/>
          </a:bodyPr>
          <a:lstStyle/>
          <a:p>
            <a:pPr algn="ctr"/>
            <a:r>
              <a:rPr lang="en-US" dirty="0"/>
              <a:t>Voltage source</a:t>
            </a:r>
          </a:p>
        </p:txBody>
      </p:sp>
      <p:sp>
        <p:nvSpPr>
          <p:cNvPr id="6" name="TextBox 5">
            <a:extLst>
              <a:ext uri="{FF2B5EF4-FFF2-40B4-BE49-F238E27FC236}">
                <a16:creationId xmlns:a16="http://schemas.microsoft.com/office/drawing/2014/main" id="{E20898C2-B280-7A3F-7BB1-4405982534F0}"/>
              </a:ext>
            </a:extLst>
          </p:cNvPr>
          <p:cNvSpPr txBox="1"/>
          <p:nvPr/>
        </p:nvSpPr>
        <p:spPr>
          <a:xfrm>
            <a:off x="6003471" y="690975"/>
            <a:ext cx="1501286" cy="307777"/>
          </a:xfrm>
          <a:prstGeom prst="rect">
            <a:avLst/>
          </a:prstGeom>
          <a:noFill/>
        </p:spPr>
        <p:txBody>
          <a:bodyPr wrap="square" rtlCol="0">
            <a:spAutoFit/>
          </a:bodyPr>
          <a:lstStyle/>
          <a:p>
            <a:pPr algn="ctr"/>
            <a:r>
              <a:rPr lang="en-US" dirty="0"/>
              <a:t>PDN </a:t>
            </a:r>
            <a:r>
              <a:rPr lang="en-US" dirty="0" err="1"/>
              <a:t>denisty</a:t>
            </a:r>
            <a:endParaRPr lang="en-US" dirty="0"/>
          </a:p>
        </p:txBody>
      </p:sp>
      <p:sp>
        <p:nvSpPr>
          <p:cNvPr id="7" name="TextBox 6">
            <a:extLst>
              <a:ext uri="{FF2B5EF4-FFF2-40B4-BE49-F238E27FC236}">
                <a16:creationId xmlns:a16="http://schemas.microsoft.com/office/drawing/2014/main" id="{E2A9142C-8BF7-488A-F242-27977D81CFDB}"/>
              </a:ext>
            </a:extLst>
          </p:cNvPr>
          <p:cNvSpPr txBox="1"/>
          <p:nvPr/>
        </p:nvSpPr>
        <p:spPr>
          <a:xfrm>
            <a:off x="7304313" y="690975"/>
            <a:ext cx="1501286" cy="307777"/>
          </a:xfrm>
          <a:prstGeom prst="rect">
            <a:avLst/>
          </a:prstGeom>
          <a:noFill/>
        </p:spPr>
        <p:txBody>
          <a:bodyPr wrap="square" rtlCol="0">
            <a:spAutoFit/>
          </a:bodyPr>
          <a:lstStyle/>
          <a:p>
            <a:pPr algn="ctr"/>
            <a:r>
              <a:rPr lang="en-US" dirty="0"/>
              <a:t>IR drop map</a:t>
            </a:r>
          </a:p>
        </p:txBody>
      </p:sp>
    </p:spTree>
    <p:extLst>
      <p:ext uri="{BB962C8B-B14F-4D97-AF65-F5344CB8AC3E}">
        <p14:creationId xmlns:p14="http://schemas.microsoft.com/office/powerpoint/2010/main" val="3724323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B61F-EF8C-AF70-B1A6-7857557970DA}"/>
              </a:ext>
            </a:extLst>
          </p:cNvPr>
          <p:cNvSpPr>
            <a:spLocks noGrp="1"/>
          </p:cNvSpPr>
          <p:nvPr>
            <p:ph type="title"/>
          </p:nvPr>
        </p:nvSpPr>
        <p:spPr/>
        <p:txBody>
          <a:bodyPr/>
          <a:lstStyle/>
          <a:p>
            <a:r>
              <a:rPr lang="en-US" dirty="0"/>
              <a:t>The contest: Evaluation criteria</a:t>
            </a:r>
          </a:p>
        </p:txBody>
      </p:sp>
      <p:sp>
        <p:nvSpPr>
          <p:cNvPr id="3" name="Text Placeholder 2">
            <a:extLst>
              <a:ext uri="{FF2B5EF4-FFF2-40B4-BE49-F238E27FC236}">
                <a16:creationId xmlns:a16="http://schemas.microsoft.com/office/drawing/2014/main" id="{44F8912D-A034-C04B-660C-357C4836EE4F}"/>
              </a:ext>
            </a:extLst>
          </p:cNvPr>
          <p:cNvSpPr>
            <a:spLocks noGrp="1"/>
          </p:cNvSpPr>
          <p:nvPr>
            <p:ph type="body" idx="1"/>
          </p:nvPr>
        </p:nvSpPr>
        <p:spPr>
          <a:xfrm>
            <a:off x="420900" y="835414"/>
            <a:ext cx="8384700" cy="3702300"/>
          </a:xfrm>
        </p:spPr>
        <p:txBody>
          <a:bodyPr/>
          <a:lstStyle/>
          <a:p>
            <a:r>
              <a:rPr lang="en-US" sz="1800" b="1" dirty="0"/>
              <a:t>Mean absolute error (MAE):</a:t>
            </a:r>
            <a:r>
              <a:rPr lang="en-US" sz="1800" dirty="0"/>
              <a:t>  Element wise differences between predicted IR drop and golden IR drop matrices</a:t>
            </a:r>
          </a:p>
          <a:p>
            <a:r>
              <a:rPr lang="en-US" sz="1800" b="1" dirty="0"/>
              <a:t>F1 score:</a:t>
            </a:r>
            <a:r>
              <a:rPr lang="en-US" sz="1800" dirty="0"/>
              <a:t> Binary classification using the 10% of the worst-case IR drop in the golden data as the positive class  </a:t>
            </a:r>
          </a:p>
          <a:p>
            <a:pPr lvl="1" algn="just">
              <a:spcBef>
                <a:spcPts val="0"/>
              </a:spcBef>
            </a:pPr>
            <a:r>
              <a:rPr lang="en-US" sz="1600" b="0" i="0" u="none" strike="noStrike" dirty="0">
                <a:solidFill>
                  <a:srgbClr val="000000"/>
                </a:solidFill>
                <a:effectLst/>
                <a:latin typeface="Times New Roman" panose="02020603050405020304" pitchFamily="18" charset="0"/>
              </a:rPr>
              <a:t>F1 score = 2 * Precision * Recall / (Precision + Recall)  </a:t>
            </a:r>
            <a:endParaRPr lang="en-US" sz="1800" b="0" dirty="0">
              <a:effectLst/>
            </a:endParaRPr>
          </a:p>
          <a:p>
            <a:pPr lvl="1" algn="just">
              <a:spcBef>
                <a:spcPts val="0"/>
              </a:spcBef>
            </a:pPr>
            <a:r>
              <a:rPr lang="en-US" sz="1600" b="0" i="0" u="none" strike="noStrike" dirty="0">
                <a:solidFill>
                  <a:srgbClr val="000000"/>
                </a:solidFill>
                <a:effectLst/>
                <a:latin typeface="Times New Roman" panose="02020603050405020304" pitchFamily="18" charset="0"/>
              </a:rPr>
              <a:t>Precision  = TP / (TP + FP)</a:t>
            </a:r>
          </a:p>
          <a:p>
            <a:pPr lvl="1" algn="just">
              <a:spcBef>
                <a:spcPts val="0"/>
              </a:spcBef>
            </a:pPr>
            <a:r>
              <a:rPr lang="en-US" sz="1600" b="0" i="0" u="none" strike="noStrike" dirty="0">
                <a:solidFill>
                  <a:srgbClr val="000000"/>
                </a:solidFill>
                <a:effectLst/>
                <a:latin typeface="Times New Roman" panose="02020603050405020304" pitchFamily="18" charset="0"/>
              </a:rPr>
              <a:t>Recall  = TP / (TP + FN)</a:t>
            </a:r>
            <a:endParaRPr lang="en-US" sz="1800" dirty="0"/>
          </a:p>
          <a:p>
            <a:r>
              <a:rPr lang="en-US" sz="1800" b="1" dirty="0"/>
              <a:t>Runtime</a:t>
            </a:r>
            <a:r>
              <a:rPr lang="en-US" sz="1800" dirty="0"/>
              <a:t>: Inference time for a single datapoint</a:t>
            </a:r>
          </a:p>
          <a:p>
            <a:r>
              <a:rPr lang="en-US" sz="1800" b="1" dirty="0"/>
              <a:t>Total score per testcase:</a:t>
            </a:r>
            <a:r>
              <a:rPr lang="en-US" sz="1800" dirty="0"/>
              <a:t> 60% to MAE + 30% to F1 + 10%  to Runtime</a:t>
            </a:r>
          </a:p>
          <a:p>
            <a:pPr lvl="1"/>
            <a:r>
              <a:rPr lang="en-US" sz="1800" dirty="0"/>
              <a:t>Team with the least MAE gets 60 points for the testcase, highest F1 score 30 points for the testcase and least runtime get 10 points for the testcase</a:t>
            </a:r>
          </a:p>
          <a:p>
            <a:pPr lvl="1"/>
            <a:r>
              <a:rPr lang="en-US" sz="1800" dirty="0"/>
              <a:t>All other teams scores relative to the maximum metric of the testcase</a:t>
            </a:r>
          </a:p>
        </p:txBody>
      </p:sp>
    </p:spTree>
    <p:extLst>
      <p:ext uri="{BB962C8B-B14F-4D97-AF65-F5344CB8AC3E}">
        <p14:creationId xmlns:p14="http://schemas.microsoft.com/office/powerpoint/2010/main" val="188415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DF93-853E-BEEB-7659-BC458BDC1CBC}"/>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76FC3665-C481-2F21-0DE6-F0159D091F43}"/>
              </a:ext>
            </a:extLst>
          </p:cNvPr>
          <p:cNvSpPr>
            <a:spLocks noGrp="1"/>
          </p:cNvSpPr>
          <p:nvPr>
            <p:ph type="body" idx="1"/>
          </p:nvPr>
        </p:nvSpPr>
        <p:spPr>
          <a:xfrm>
            <a:off x="420900" y="837602"/>
            <a:ext cx="8384700" cy="3702300"/>
          </a:xfrm>
        </p:spPr>
        <p:txBody>
          <a:bodyPr/>
          <a:lstStyle/>
          <a:p>
            <a:r>
              <a:rPr lang="en-US" b="1" dirty="0">
                <a:solidFill>
                  <a:schemeClr val="bg2"/>
                </a:solidFill>
              </a:rPr>
              <a:t>Introduction:</a:t>
            </a:r>
          </a:p>
          <a:p>
            <a:pPr lvl="1"/>
            <a:r>
              <a:rPr lang="en-US" dirty="0">
                <a:solidFill>
                  <a:schemeClr val="bg2"/>
                </a:solidFill>
              </a:rPr>
              <a:t>Power delivery network and its model</a:t>
            </a:r>
          </a:p>
          <a:p>
            <a:pPr lvl="1"/>
            <a:r>
              <a:rPr lang="en-US" dirty="0">
                <a:solidFill>
                  <a:schemeClr val="bg2"/>
                </a:solidFill>
              </a:rPr>
              <a:t>Static IR drop and its challenges</a:t>
            </a:r>
          </a:p>
          <a:p>
            <a:pPr lvl="1"/>
            <a:r>
              <a:rPr lang="en-US" dirty="0">
                <a:solidFill>
                  <a:schemeClr val="bg2"/>
                </a:solidFill>
              </a:rPr>
              <a:t>Goals and motivation for the contest</a:t>
            </a:r>
          </a:p>
          <a:p>
            <a:r>
              <a:rPr lang="en-US" b="1" dirty="0">
                <a:solidFill>
                  <a:srgbClr val="8D8D8D"/>
                </a:solidFill>
              </a:rPr>
              <a:t>The contest</a:t>
            </a:r>
          </a:p>
          <a:p>
            <a:pPr lvl="1"/>
            <a:r>
              <a:rPr lang="en-US" dirty="0">
                <a:solidFill>
                  <a:srgbClr val="8D8D8D"/>
                </a:solidFill>
              </a:rPr>
              <a:t>Problem statement</a:t>
            </a:r>
          </a:p>
          <a:p>
            <a:pPr lvl="1"/>
            <a:r>
              <a:rPr lang="en-US" dirty="0">
                <a:solidFill>
                  <a:srgbClr val="8D8D8D"/>
                </a:solidFill>
              </a:rPr>
              <a:t>Data and benchmarks</a:t>
            </a:r>
          </a:p>
          <a:p>
            <a:pPr lvl="1"/>
            <a:r>
              <a:rPr lang="en-US" dirty="0">
                <a:solidFill>
                  <a:srgbClr val="8D8D8D"/>
                </a:solidFill>
              </a:rPr>
              <a:t>Evaluation criteria</a:t>
            </a:r>
          </a:p>
          <a:p>
            <a:r>
              <a:rPr lang="en-US" b="1" dirty="0">
                <a:solidFill>
                  <a:schemeClr val="tx1"/>
                </a:solidFill>
              </a:rPr>
              <a:t>Results</a:t>
            </a:r>
          </a:p>
          <a:p>
            <a:pPr lvl="1"/>
            <a:endParaRPr lang="en-US" sz="1600" dirty="0">
              <a:solidFill>
                <a:schemeClr val="bg2"/>
              </a:solidFill>
            </a:endParaRPr>
          </a:p>
          <a:p>
            <a:endParaRPr lang="en-US" dirty="0"/>
          </a:p>
          <a:p>
            <a:endParaRPr lang="en-US" dirty="0"/>
          </a:p>
        </p:txBody>
      </p:sp>
    </p:spTree>
    <p:extLst>
      <p:ext uri="{BB962C8B-B14F-4D97-AF65-F5344CB8AC3E}">
        <p14:creationId xmlns:p14="http://schemas.microsoft.com/office/powerpoint/2010/main" val="962356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FEB7-A3F6-FDEB-AB6D-4C442F0017D4}"/>
              </a:ext>
            </a:extLst>
          </p:cNvPr>
          <p:cNvSpPr>
            <a:spLocks noGrp="1"/>
          </p:cNvSpPr>
          <p:nvPr>
            <p:ph type="title"/>
          </p:nvPr>
        </p:nvSpPr>
        <p:spPr/>
        <p:txBody>
          <a:bodyPr/>
          <a:lstStyle/>
          <a:p>
            <a:r>
              <a:rPr lang="en-US" dirty="0"/>
              <a:t>Results: Number of teams</a:t>
            </a:r>
          </a:p>
        </p:txBody>
      </p:sp>
      <p:sp>
        <p:nvSpPr>
          <p:cNvPr id="3" name="Text Placeholder 2">
            <a:extLst>
              <a:ext uri="{FF2B5EF4-FFF2-40B4-BE49-F238E27FC236}">
                <a16:creationId xmlns:a16="http://schemas.microsoft.com/office/drawing/2014/main" id="{E6A11E41-F1E4-0D07-6D50-474AFBAE2DCC}"/>
              </a:ext>
            </a:extLst>
          </p:cNvPr>
          <p:cNvSpPr>
            <a:spLocks noGrp="1"/>
          </p:cNvSpPr>
          <p:nvPr>
            <p:ph type="body" idx="1"/>
          </p:nvPr>
        </p:nvSpPr>
        <p:spPr/>
        <p:txBody>
          <a:bodyPr/>
          <a:lstStyle/>
          <a:p>
            <a:r>
              <a:rPr lang="en-US" dirty="0"/>
              <a:t>Total number of teams registered = 72</a:t>
            </a:r>
          </a:p>
          <a:p>
            <a:r>
              <a:rPr lang="en-US" dirty="0"/>
              <a:t>Number of teams submitted </a:t>
            </a:r>
            <a:r>
              <a:rPr lang="en-US" b="1" dirty="0"/>
              <a:t>alpha</a:t>
            </a:r>
            <a:r>
              <a:rPr lang="en-US" dirty="0"/>
              <a:t> submission = 24</a:t>
            </a:r>
          </a:p>
          <a:p>
            <a:r>
              <a:rPr lang="en-US" dirty="0"/>
              <a:t>Number of teams submitted </a:t>
            </a:r>
            <a:r>
              <a:rPr lang="en-US" b="1" dirty="0"/>
              <a:t>beta</a:t>
            </a:r>
            <a:r>
              <a:rPr lang="en-US" dirty="0"/>
              <a:t> submission = 25</a:t>
            </a:r>
          </a:p>
          <a:p>
            <a:r>
              <a:rPr lang="en-US" dirty="0"/>
              <a:t>Number of teams submitted</a:t>
            </a:r>
            <a:r>
              <a:rPr lang="en-US" b="1" dirty="0"/>
              <a:t> final </a:t>
            </a:r>
            <a:r>
              <a:rPr lang="en-US" dirty="0"/>
              <a:t>submission = 27</a:t>
            </a:r>
          </a:p>
        </p:txBody>
      </p:sp>
      <p:sp>
        <p:nvSpPr>
          <p:cNvPr id="4" name="Subtitle 3">
            <a:extLst>
              <a:ext uri="{FF2B5EF4-FFF2-40B4-BE49-F238E27FC236}">
                <a16:creationId xmlns:a16="http://schemas.microsoft.com/office/drawing/2014/main" id="{544C0541-CBD4-00E1-A391-6A6B9C364212}"/>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1620828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8DB27-6DC3-DA4B-2F89-ED1460C40851}"/>
              </a:ext>
            </a:extLst>
          </p:cNvPr>
          <p:cNvSpPr>
            <a:spLocks noGrp="1"/>
          </p:cNvSpPr>
          <p:nvPr>
            <p:ph type="title"/>
          </p:nvPr>
        </p:nvSpPr>
        <p:spPr/>
        <p:txBody>
          <a:bodyPr/>
          <a:lstStyle/>
          <a:p>
            <a:r>
              <a:rPr lang="en-US" dirty="0"/>
              <a:t>Results: Mean absolute error (MAE)</a:t>
            </a:r>
          </a:p>
        </p:txBody>
      </p:sp>
      <p:sp>
        <p:nvSpPr>
          <p:cNvPr id="4" name="Subtitle 3">
            <a:extLst>
              <a:ext uri="{FF2B5EF4-FFF2-40B4-BE49-F238E27FC236}">
                <a16:creationId xmlns:a16="http://schemas.microsoft.com/office/drawing/2014/main" id="{5F6C30E8-DBC2-319A-D4C3-58F5F7F9C7B4}"/>
              </a:ext>
            </a:extLst>
          </p:cNvPr>
          <p:cNvSpPr>
            <a:spLocks noGrp="1"/>
          </p:cNvSpPr>
          <p:nvPr>
            <p:ph type="subTitle" idx="2"/>
          </p:nvPr>
        </p:nvSpPr>
        <p:spPr>
          <a:xfrm>
            <a:off x="424450" y="756623"/>
            <a:ext cx="8384700" cy="283154"/>
          </a:xfrm>
        </p:spPr>
        <p:txBody>
          <a:bodyPr/>
          <a:lstStyle/>
          <a:p>
            <a:r>
              <a:rPr lang="en-US" dirty="0"/>
              <a:t>Top 10 teams MAE  in volts and distribution for each hidden real circuit testcase</a:t>
            </a:r>
          </a:p>
        </p:txBody>
      </p:sp>
      <p:pic>
        <p:nvPicPr>
          <p:cNvPr id="12" name="Picture 11">
            <a:extLst>
              <a:ext uri="{FF2B5EF4-FFF2-40B4-BE49-F238E27FC236}">
                <a16:creationId xmlns:a16="http://schemas.microsoft.com/office/drawing/2014/main" id="{C908E21E-4058-8B35-A712-60113767CECB}"/>
              </a:ext>
            </a:extLst>
          </p:cNvPr>
          <p:cNvPicPr>
            <a:picLocks noChangeAspect="1"/>
          </p:cNvPicPr>
          <p:nvPr/>
        </p:nvPicPr>
        <p:blipFill>
          <a:blip r:embed="rId3"/>
          <a:stretch>
            <a:fillRect/>
          </a:stretch>
        </p:blipFill>
        <p:spPr>
          <a:xfrm>
            <a:off x="4105811" y="1657176"/>
            <a:ext cx="4504502" cy="3269009"/>
          </a:xfrm>
          <a:prstGeom prst="rect">
            <a:avLst/>
          </a:prstGeom>
        </p:spPr>
      </p:pic>
      <p:pic>
        <p:nvPicPr>
          <p:cNvPr id="14" name="Picture 13">
            <a:extLst>
              <a:ext uri="{FF2B5EF4-FFF2-40B4-BE49-F238E27FC236}">
                <a16:creationId xmlns:a16="http://schemas.microsoft.com/office/drawing/2014/main" id="{9A2306C8-5F12-719F-7E6E-4ACA89FFCA49}"/>
              </a:ext>
            </a:extLst>
          </p:cNvPr>
          <p:cNvPicPr>
            <a:picLocks noChangeAspect="1"/>
          </p:cNvPicPr>
          <p:nvPr/>
        </p:nvPicPr>
        <p:blipFill rotWithShape="1">
          <a:blip r:embed="rId4"/>
          <a:srcRect t="4786" b="81543"/>
          <a:stretch/>
        </p:blipFill>
        <p:spPr>
          <a:xfrm>
            <a:off x="4105811" y="1122899"/>
            <a:ext cx="4504502" cy="502100"/>
          </a:xfrm>
          <a:prstGeom prst="rect">
            <a:avLst/>
          </a:prstGeom>
        </p:spPr>
      </p:pic>
      <p:pic>
        <p:nvPicPr>
          <p:cNvPr id="15" name="Picture 14">
            <a:extLst>
              <a:ext uri="{FF2B5EF4-FFF2-40B4-BE49-F238E27FC236}">
                <a16:creationId xmlns:a16="http://schemas.microsoft.com/office/drawing/2014/main" id="{3DDB6FA2-8C7D-1F83-B3B6-DCB2870EB6ED}"/>
              </a:ext>
            </a:extLst>
          </p:cNvPr>
          <p:cNvPicPr>
            <a:picLocks noChangeAspect="1"/>
          </p:cNvPicPr>
          <p:nvPr/>
        </p:nvPicPr>
        <p:blipFill>
          <a:blip r:embed="rId5"/>
          <a:stretch>
            <a:fillRect/>
          </a:stretch>
        </p:blipFill>
        <p:spPr>
          <a:xfrm>
            <a:off x="283682" y="1122899"/>
            <a:ext cx="3700210" cy="3803286"/>
          </a:xfrm>
          <a:prstGeom prst="rect">
            <a:avLst/>
          </a:prstGeom>
        </p:spPr>
      </p:pic>
    </p:spTree>
    <p:extLst>
      <p:ext uri="{BB962C8B-B14F-4D97-AF65-F5344CB8AC3E}">
        <p14:creationId xmlns:p14="http://schemas.microsoft.com/office/powerpoint/2010/main" val="2754509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A0E1-4672-A8D6-9DD3-78FA26D41FB3}"/>
              </a:ext>
            </a:extLst>
          </p:cNvPr>
          <p:cNvSpPr>
            <a:spLocks noGrp="1"/>
          </p:cNvSpPr>
          <p:nvPr>
            <p:ph type="title"/>
          </p:nvPr>
        </p:nvSpPr>
        <p:spPr/>
        <p:txBody>
          <a:bodyPr/>
          <a:lstStyle/>
          <a:p>
            <a:r>
              <a:rPr lang="en-US" dirty="0"/>
              <a:t>Results: F1 scores</a:t>
            </a:r>
          </a:p>
        </p:txBody>
      </p:sp>
      <p:sp>
        <p:nvSpPr>
          <p:cNvPr id="4" name="Subtitle 3">
            <a:extLst>
              <a:ext uri="{FF2B5EF4-FFF2-40B4-BE49-F238E27FC236}">
                <a16:creationId xmlns:a16="http://schemas.microsoft.com/office/drawing/2014/main" id="{C87DDE0C-F69A-B968-2BF8-B5703A2BC39D}"/>
              </a:ext>
            </a:extLst>
          </p:cNvPr>
          <p:cNvSpPr>
            <a:spLocks noGrp="1"/>
          </p:cNvSpPr>
          <p:nvPr>
            <p:ph type="subTitle" idx="2"/>
          </p:nvPr>
        </p:nvSpPr>
        <p:spPr>
          <a:xfrm>
            <a:off x="424450" y="756623"/>
            <a:ext cx="8384700" cy="566309"/>
          </a:xfrm>
        </p:spPr>
        <p:txBody>
          <a:bodyPr/>
          <a:lstStyle/>
          <a:p>
            <a:r>
              <a:rPr lang="en-US" dirty="0"/>
              <a:t>Top 10 teams F1 score and distribution for each hidden real circuit testcase</a:t>
            </a:r>
          </a:p>
          <a:p>
            <a:endParaRPr lang="en-US" dirty="0"/>
          </a:p>
        </p:txBody>
      </p:sp>
      <p:pic>
        <p:nvPicPr>
          <p:cNvPr id="7" name="Picture 6">
            <a:extLst>
              <a:ext uri="{FF2B5EF4-FFF2-40B4-BE49-F238E27FC236}">
                <a16:creationId xmlns:a16="http://schemas.microsoft.com/office/drawing/2014/main" id="{6E28D673-4D39-0899-3643-162A336F8E90}"/>
              </a:ext>
            </a:extLst>
          </p:cNvPr>
          <p:cNvPicPr>
            <a:picLocks noChangeAspect="1"/>
          </p:cNvPicPr>
          <p:nvPr/>
        </p:nvPicPr>
        <p:blipFill>
          <a:blip r:embed="rId3"/>
          <a:stretch>
            <a:fillRect/>
          </a:stretch>
        </p:blipFill>
        <p:spPr>
          <a:xfrm>
            <a:off x="4022117" y="1187321"/>
            <a:ext cx="4677078" cy="3636129"/>
          </a:xfrm>
          <a:prstGeom prst="rect">
            <a:avLst/>
          </a:prstGeom>
        </p:spPr>
      </p:pic>
      <p:pic>
        <p:nvPicPr>
          <p:cNvPr id="8" name="Picture 7">
            <a:extLst>
              <a:ext uri="{FF2B5EF4-FFF2-40B4-BE49-F238E27FC236}">
                <a16:creationId xmlns:a16="http://schemas.microsoft.com/office/drawing/2014/main" id="{3A5B8F1D-8384-F4EF-40AC-948201BD7A8D}"/>
              </a:ext>
            </a:extLst>
          </p:cNvPr>
          <p:cNvPicPr>
            <a:picLocks noChangeAspect="1"/>
          </p:cNvPicPr>
          <p:nvPr/>
        </p:nvPicPr>
        <p:blipFill>
          <a:blip r:embed="rId4"/>
          <a:stretch>
            <a:fillRect/>
          </a:stretch>
        </p:blipFill>
        <p:spPr>
          <a:xfrm>
            <a:off x="525768" y="1187321"/>
            <a:ext cx="3386394" cy="3636129"/>
          </a:xfrm>
          <a:prstGeom prst="rect">
            <a:avLst/>
          </a:prstGeom>
        </p:spPr>
      </p:pic>
    </p:spTree>
    <p:extLst>
      <p:ext uri="{BB962C8B-B14F-4D97-AF65-F5344CB8AC3E}">
        <p14:creationId xmlns:p14="http://schemas.microsoft.com/office/powerpoint/2010/main" val="3715713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95C-99E2-8F2E-BC60-BC9B662F204B}"/>
              </a:ext>
            </a:extLst>
          </p:cNvPr>
          <p:cNvSpPr>
            <a:spLocks noGrp="1"/>
          </p:cNvSpPr>
          <p:nvPr>
            <p:ph type="title"/>
          </p:nvPr>
        </p:nvSpPr>
        <p:spPr/>
        <p:txBody>
          <a:bodyPr/>
          <a:lstStyle/>
          <a:p>
            <a:r>
              <a:rPr lang="en-US" dirty="0"/>
              <a:t>Results: Runtimes</a:t>
            </a:r>
          </a:p>
        </p:txBody>
      </p:sp>
      <p:sp>
        <p:nvSpPr>
          <p:cNvPr id="4" name="Subtitle 3">
            <a:extLst>
              <a:ext uri="{FF2B5EF4-FFF2-40B4-BE49-F238E27FC236}">
                <a16:creationId xmlns:a16="http://schemas.microsoft.com/office/drawing/2014/main" id="{AF20071A-40EE-3999-58A1-534ABFD02F1C}"/>
              </a:ext>
            </a:extLst>
          </p:cNvPr>
          <p:cNvSpPr>
            <a:spLocks noGrp="1"/>
          </p:cNvSpPr>
          <p:nvPr>
            <p:ph type="subTitle" idx="2"/>
          </p:nvPr>
        </p:nvSpPr>
        <p:spPr>
          <a:xfrm>
            <a:off x="424450" y="756623"/>
            <a:ext cx="8384700" cy="283154"/>
          </a:xfrm>
        </p:spPr>
        <p:txBody>
          <a:bodyPr/>
          <a:lstStyle/>
          <a:p>
            <a:r>
              <a:rPr lang="en-US" dirty="0"/>
              <a:t>Top 10 teams runtime in seconds and distribution for each testcase</a:t>
            </a:r>
          </a:p>
        </p:txBody>
      </p:sp>
      <p:pic>
        <p:nvPicPr>
          <p:cNvPr id="6" name="Picture 5">
            <a:extLst>
              <a:ext uri="{FF2B5EF4-FFF2-40B4-BE49-F238E27FC236}">
                <a16:creationId xmlns:a16="http://schemas.microsoft.com/office/drawing/2014/main" id="{B45A9E32-7443-7FB8-CA3A-7DEE710560F5}"/>
              </a:ext>
            </a:extLst>
          </p:cNvPr>
          <p:cNvPicPr>
            <a:picLocks noChangeAspect="1"/>
          </p:cNvPicPr>
          <p:nvPr/>
        </p:nvPicPr>
        <p:blipFill>
          <a:blip r:embed="rId3"/>
          <a:stretch>
            <a:fillRect/>
          </a:stretch>
        </p:blipFill>
        <p:spPr>
          <a:xfrm>
            <a:off x="3847890" y="1123373"/>
            <a:ext cx="4883580" cy="3788899"/>
          </a:xfrm>
          <a:prstGeom prst="rect">
            <a:avLst/>
          </a:prstGeom>
        </p:spPr>
      </p:pic>
      <p:pic>
        <p:nvPicPr>
          <p:cNvPr id="7" name="Picture 6">
            <a:extLst>
              <a:ext uri="{FF2B5EF4-FFF2-40B4-BE49-F238E27FC236}">
                <a16:creationId xmlns:a16="http://schemas.microsoft.com/office/drawing/2014/main" id="{75081C7A-1DE2-120F-D577-31D085CF8E48}"/>
              </a:ext>
            </a:extLst>
          </p:cNvPr>
          <p:cNvPicPr>
            <a:picLocks noChangeAspect="1"/>
          </p:cNvPicPr>
          <p:nvPr/>
        </p:nvPicPr>
        <p:blipFill>
          <a:blip r:embed="rId4"/>
          <a:stretch>
            <a:fillRect/>
          </a:stretch>
        </p:blipFill>
        <p:spPr>
          <a:xfrm>
            <a:off x="318465" y="1123373"/>
            <a:ext cx="3408406" cy="3788898"/>
          </a:xfrm>
          <a:prstGeom prst="rect">
            <a:avLst/>
          </a:prstGeom>
        </p:spPr>
      </p:pic>
    </p:spTree>
    <p:extLst>
      <p:ext uri="{BB962C8B-B14F-4D97-AF65-F5344CB8AC3E}">
        <p14:creationId xmlns:p14="http://schemas.microsoft.com/office/powerpoint/2010/main" val="4283422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DF93-853E-BEEB-7659-BC458BDC1CBC}"/>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76FC3665-C481-2F21-0DE6-F0159D091F43}"/>
              </a:ext>
            </a:extLst>
          </p:cNvPr>
          <p:cNvSpPr>
            <a:spLocks noGrp="1"/>
          </p:cNvSpPr>
          <p:nvPr>
            <p:ph type="body" idx="1"/>
          </p:nvPr>
        </p:nvSpPr>
        <p:spPr>
          <a:xfrm>
            <a:off x="420900" y="837602"/>
            <a:ext cx="8384700" cy="3702300"/>
          </a:xfrm>
        </p:spPr>
        <p:txBody>
          <a:bodyPr/>
          <a:lstStyle/>
          <a:p>
            <a:r>
              <a:rPr lang="en-US" b="1" dirty="0"/>
              <a:t>Introduction:</a:t>
            </a:r>
          </a:p>
          <a:p>
            <a:pPr lvl="1"/>
            <a:r>
              <a:rPr lang="en-US" dirty="0"/>
              <a:t>Power delivery network and its model</a:t>
            </a:r>
          </a:p>
          <a:p>
            <a:pPr lvl="1"/>
            <a:r>
              <a:rPr lang="en-US" dirty="0"/>
              <a:t>Static IR drop and its challenges</a:t>
            </a:r>
          </a:p>
          <a:p>
            <a:pPr lvl="1"/>
            <a:r>
              <a:rPr lang="en-US" dirty="0">
                <a:solidFill>
                  <a:schemeClr val="tx1"/>
                </a:solidFill>
              </a:rPr>
              <a:t>Goals and motivation for the contest</a:t>
            </a:r>
          </a:p>
          <a:p>
            <a:r>
              <a:rPr lang="en-US" b="1" dirty="0">
                <a:solidFill>
                  <a:schemeClr val="bg2">
                    <a:lumMod val="60000"/>
                    <a:lumOff val="40000"/>
                  </a:schemeClr>
                </a:solidFill>
              </a:rPr>
              <a:t>The contest</a:t>
            </a:r>
          </a:p>
          <a:p>
            <a:pPr lvl="1"/>
            <a:r>
              <a:rPr lang="en-US" dirty="0">
                <a:solidFill>
                  <a:schemeClr val="bg2">
                    <a:lumMod val="60000"/>
                    <a:lumOff val="40000"/>
                  </a:schemeClr>
                </a:solidFill>
              </a:rPr>
              <a:t>Problem statement</a:t>
            </a:r>
          </a:p>
          <a:p>
            <a:pPr lvl="1"/>
            <a:r>
              <a:rPr lang="en-US" dirty="0">
                <a:solidFill>
                  <a:schemeClr val="bg2">
                    <a:lumMod val="60000"/>
                    <a:lumOff val="40000"/>
                  </a:schemeClr>
                </a:solidFill>
              </a:rPr>
              <a:t>Data and benchmarks</a:t>
            </a:r>
          </a:p>
          <a:p>
            <a:pPr lvl="1"/>
            <a:r>
              <a:rPr lang="en-US" dirty="0">
                <a:solidFill>
                  <a:schemeClr val="bg2">
                    <a:lumMod val="60000"/>
                    <a:lumOff val="40000"/>
                  </a:schemeClr>
                </a:solidFill>
              </a:rPr>
              <a:t>Evaluation criteria</a:t>
            </a:r>
          </a:p>
          <a:p>
            <a:r>
              <a:rPr lang="en-US" b="1" dirty="0">
                <a:solidFill>
                  <a:schemeClr val="bg2">
                    <a:lumMod val="60000"/>
                    <a:lumOff val="40000"/>
                  </a:schemeClr>
                </a:solidFill>
              </a:rPr>
              <a:t>Results</a:t>
            </a:r>
          </a:p>
          <a:p>
            <a:pPr lvl="1"/>
            <a:endParaRPr lang="en-US" sz="1600" dirty="0">
              <a:solidFill>
                <a:schemeClr val="bg2"/>
              </a:solidFill>
            </a:endParaRPr>
          </a:p>
          <a:p>
            <a:endParaRPr lang="en-US" dirty="0"/>
          </a:p>
          <a:p>
            <a:endParaRPr lang="en-US" dirty="0"/>
          </a:p>
        </p:txBody>
      </p:sp>
    </p:spTree>
    <p:extLst>
      <p:ext uri="{BB962C8B-B14F-4D97-AF65-F5344CB8AC3E}">
        <p14:creationId xmlns:p14="http://schemas.microsoft.com/office/powerpoint/2010/main" val="1714590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6085-0B24-2325-845B-4C9FE82397D6}"/>
              </a:ext>
            </a:extLst>
          </p:cNvPr>
          <p:cNvSpPr>
            <a:spLocks noGrp="1"/>
          </p:cNvSpPr>
          <p:nvPr>
            <p:ph type="title"/>
          </p:nvPr>
        </p:nvSpPr>
        <p:spPr/>
        <p:txBody>
          <a:bodyPr/>
          <a:lstStyle/>
          <a:p>
            <a:r>
              <a:rPr lang="en-US" dirty="0"/>
              <a:t>Results: Overall score </a:t>
            </a:r>
          </a:p>
        </p:txBody>
      </p:sp>
      <p:sp>
        <p:nvSpPr>
          <p:cNvPr id="4" name="Subtitle 3">
            <a:extLst>
              <a:ext uri="{FF2B5EF4-FFF2-40B4-BE49-F238E27FC236}">
                <a16:creationId xmlns:a16="http://schemas.microsoft.com/office/drawing/2014/main" id="{30609817-C564-4122-27D7-02565A6F75CD}"/>
              </a:ext>
            </a:extLst>
          </p:cNvPr>
          <p:cNvSpPr>
            <a:spLocks noGrp="1"/>
          </p:cNvSpPr>
          <p:nvPr>
            <p:ph type="subTitle" idx="2"/>
          </p:nvPr>
        </p:nvSpPr>
        <p:spPr>
          <a:xfrm>
            <a:off x="424450" y="756623"/>
            <a:ext cx="8384700" cy="283154"/>
          </a:xfrm>
        </p:spPr>
        <p:txBody>
          <a:bodyPr/>
          <a:lstStyle/>
          <a:p>
            <a:r>
              <a:rPr lang="en-US" dirty="0"/>
              <a:t>Top 10 teams score per testcase and final score</a:t>
            </a:r>
          </a:p>
        </p:txBody>
      </p:sp>
      <p:graphicFrame>
        <p:nvGraphicFramePr>
          <p:cNvPr id="5" name="Table 4">
            <a:extLst>
              <a:ext uri="{FF2B5EF4-FFF2-40B4-BE49-F238E27FC236}">
                <a16:creationId xmlns:a16="http://schemas.microsoft.com/office/drawing/2014/main" id="{A6C16CCE-C0EC-A876-E669-5526F099B9DF}"/>
              </a:ext>
            </a:extLst>
          </p:cNvPr>
          <p:cNvGraphicFramePr>
            <a:graphicFrameLocks noGrp="1"/>
          </p:cNvGraphicFramePr>
          <p:nvPr>
            <p:extLst>
              <p:ext uri="{D42A27DB-BD31-4B8C-83A1-F6EECF244321}">
                <p14:modId xmlns:p14="http://schemas.microsoft.com/office/powerpoint/2010/main" val="3461147258"/>
              </p:ext>
            </p:extLst>
          </p:nvPr>
        </p:nvGraphicFramePr>
        <p:xfrm>
          <a:off x="155276" y="1162940"/>
          <a:ext cx="8816200" cy="3598295"/>
        </p:xfrm>
        <a:graphic>
          <a:graphicData uri="http://schemas.openxmlformats.org/drawingml/2006/table">
            <a:tbl>
              <a:tblPr firstRow="1" firstCol="1" bandRow="1">
                <a:tableStyleId>{F5AB1C69-6EDB-4FF4-983F-18BD219EF322}</a:tableStyleId>
              </a:tblPr>
              <a:tblGrid>
                <a:gridCol w="793630">
                  <a:extLst>
                    <a:ext uri="{9D8B030D-6E8A-4147-A177-3AD203B41FA5}">
                      <a16:colId xmlns:a16="http://schemas.microsoft.com/office/drawing/2014/main" val="2681881914"/>
                    </a:ext>
                  </a:extLst>
                </a:gridCol>
                <a:gridCol w="682789">
                  <a:extLst>
                    <a:ext uri="{9D8B030D-6E8A-4147-A177-3AD203B41FA5}">
                      <a16:colId xmlns:a16="http://schemas.microsoft.com/office/drawing/2014/main" val="516724957"/>
                    </a:ext>
                  </a:extLst>
                </a:gridCol>
                <a:gridCol w="682789">
                  <a:extLst>
                    <a:ext uri="{9D8B030D-6E8A-4147-A177-3AD203B41FA5}">
                      <a16:colId xmlns:a16="http://schemas.microsoft.com/office/drawing/2014/main" val="95190770"/>
                    </a:ext>
                  </a:extLst>
                </a:gridCol>
                <a:gridCol w="682789">
                  <a:extLst>
                    <a:ext uri="{9D8B030D-6E8A-4147-A177-3AD203B41FA5}">
                      <a16:colId xmlns:a16="http://schemas.microsoft.com/office/drawing/2014/main" val="3089393223"/>
                    </a:ext>
                  </a:extLst>
                </a:gridCol>
                <a:gridCol w="682789">
                  <a:extLst>
                    <a:ext uri="{9D8B030D-6E8A-4147-A177-3AD203B41FA5}">
                      <a16:colId xmlns:a16="http://schemas.microsoft.com/office/drawing/2014/main" val="486454262"/>
                    </a:ext>
                  </a:extLst>
                </a:gridCol>
                <a:gridCol w="682789">
                  <a:extLst>
                    <a:ext uri="{9D8B030D-6E8A-4147-A177-3AD203B41FA5}">
                      <a16:colId xmlns:a16="http://schemas.microsoft.com/office/drawing/2014/main" val="1177767452"/>
                    </a:ext>
                  </a:extLst>
                </a:gridCol>
                <a:gridCol w="682789">
                  <a:extLst>
                    <a:ext uri="{9D8B030D-6E8A-4147-A177-3AD203B41FA5}">
                      <a16:colId xmlns:a16="http://schemas.microsoft.com/office/drawing/2014/main" val="3673430875"/>
                    </a:ext>
                  </a:extLst>
                </a:gridCol>
                <a:gridCol w="682789">
                  <a:extLst>
                    <a:ext uri="{9D8B030D-6E8A-4147-A177-3AD203B41FA5}">
                      <a16:colId xmlns:a16="http://schemas.microsoft.com/office/drawing/2014/main" val="3435009771"/>
                    </a:ext>
                  </a:extLst>
                </a:gridCol>
                <a:gridCol w="682789">
                  <a:extLst>
                    <a:ext uri="{9D8B030D-6E8A-4147-A177-3AD203B41FA5}">
                      <a16:colId xmlns:a16="http://schemas.microsoft.com/office/drawing/2014/main" val="2397210004"/>
                    </a:ext>
                  </a:extLst>
                </a:gridCol>
                <a:gridCol w="682789">
                  <a:extLst>
                    <a:ext uri="{9D8B030D-6E8A-4147-A177-3AD203B41FA5}">
                      <a16:colId xmlns:a16="http://schemas.microsoft.com/office/drawing/2014/main" val="2038458631"/>
                    </a:ext>
                  </a:extLst>
                </a:gridCol>
                <a:gridCol w="682789">
                  <a:extLst>
                    <a:ext uri="{9D8B030D-6E8A-4147-A177-3AD203B41FA5}">
                      <a16:colId xmlns:a16="http://schemas.microsoft.com/office/drawing/2014/main" val="635814358"/>
                    </a:ext>
                  </a:extLst>
                </a:gridCol>
                <a:gridCol w="682789">
                  <a:extLst>
                    <a:ext uri="{9D8B030D-6E8A-4147-A177-3AD203B41FA5}">
                      <a16:colId xmlns:a16="http://schemas.microsoft.com/office/drawing/2014/main" val="1326247666"/>
                    </a:ext>
                  </a:extLst>
                </a:gridCol>
                <a:gridCol w="511891">
                  <a:extLst>
                    <a:ext uri="{9D8B030D-6E8A-4147-A177-3AD203B41FA5}">
                      <a16:colId xmlns:a16="http://schemas.microsoft.com/office/drawing/2014/main" val="3700782853"/>
                    </a:ext>
                  </a:extLst>
                </a:gridCol>
              </a:tblGrid>
              <a:tr h="366071">
                <a:tc>
                  <a:txBody>
                    <a:bodyPr/>
                    <a:lstStyle/>
                    <a:p>
                      <a:pPr algn="ctr" fontAlgn="b"/>
                      <a:r>
                        <a:rPr lang="en-US" sz="1200" b="1" u="none" strike="noStrike" dirty="0">
                          <a:solidFill>
                            <a:sysClr val="windowText" lastClr="000000"/>
                          </a:solidFill>
                          <a:effectLst/>
                          <a:latin typeface="+mj-lt"/>
                        </a:rPr>
                        <a:t>Testcase</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u="none" strike="noStrike" dirty="0">
                          <a:solidFill>
                            <a:sysClr val="windowText" lastClr="000000"/>
                          </a:solidFill>
                          <a:effectLst/>
                          <a:latin typeface="+mj-lt"/>
                        </a:rPr>
                        <a:t>Testcase7</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u="none" strike="noStrike" dirty="0">
                          <a:solidFill>
                            <a:sysClr val="windowText" lastClr="000000"/>
                          </a:solidFill>
                          <a:effectLst/>
                          <a:latin typeface="+mj-lt"/>
                        </a:rPr>
                        <a:t>Testcase 8</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u="none" strike="noStrike" dirty="0">
                          <a:solidFill>
                            <a:sysClr val="windowText" lastClr="000000"/>
                          </a:solidFill>
                          <a:effectLst/>
                          <a:latin typeface="+mj-lt"/>
                        </a:rPr>
                        <a:t>Testcase9</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u="none" strike="noStrike" dirty="0">
                          <a:solidFill>
                            <a:sysClr val="windowText" lastClr="000000"/>
                          </a:solidFill>
                          <a:effectLst/>
                          <a:latin typeface="+mj-lt"/>
                        </a:rPr>
                        <a:t>Testcase10</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u="none" strike="noStrike" dirty="0">
                          <a:solidFill>
                            <a:sysClr val="windowText" lastClr="000000"/>
                          </a:solidFill>
                          <a:effectLst/>
                          <a:latin typeface="+mj-lt"/>
                        </a:rPr>
                        <a:t>Testcase13</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u="none" strike="noStrike" dirty="0">
                          <a:solidFill>
                            <a:sysClr val="windowText" lastClr="000000"/>
                          </a:solidFill>
                          <a:effectLst/>
                          <a:latin typeface="+mj-lt"/>
                        </a:rPr>
                        <a:t>Testcase14</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u="none" strike="noStrike" dirty="0">
                          <a:solidFill>
                            <a:sysClr val="windowText" lastClr="000000"/>
                          </a:solidFill>
                          <a:effectLst/>
                          <a:latin typeface="+mj-lt"/>
                        </a:rPr>
                        <a:t>Testcase15</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u="none" strike="noStrike" dirty="0">
                          <a:solidFill>
                            <a:sysClr val="windowText" lastClr="000000"/>
                          </a:solidFill>
                          <a:effectLst/>
                          <a:latin typeface="+mj-lt"/>
                        </a:rPr>
                        <a:t>Testcase16</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u="none" strike="noStrike" dirty="0">
                          <a:solidFill>
                            <a:sysClr val="windowText" lastClr="000000"/>
                          </a:solidFill>
                          <a:effectLst/>
                          <a:latin typeface="+mj-lt"/>
                        </a:rPr>
                        <a:t>Testcase19</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u="none" strike="noStrike" dirty="0">
                          <a:solidFill>
                            <a:sysClr val="windowText" lastClr="000000"/>
                          </a:solidFill>
                          <a:effectLst/>
                          <a:latin typeface="+mj-lt"/>
                        </a:rPr>
                        <a:t>Testcase20</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u="none" strike="noStrike" dirty="0">
                          <a:solidFill>
                            <a:sysClr val="windowText" lastClr="000000"/>
                          </a:solidFill>
                          <a:effectLst/>
                          <a:latin typeface="+mj-lt"/>
                        </a:rPr>
                        <a:t>Final score</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i="0" u="none" strike="noStrike" dirty="0">
                          <a:solidFill>
                            <a:schemeClr val="tx1"/>
                          </a:solidFill>
                          <a:effectLst/>
                          <a:latin typeface="+mj-lt"/>
                        </a:rPr>
                        <a:t>Rank</a:t>
                      </a:r>
                    </a:p>
                  </a:txBody>
                  <a:tcPr marL="8385" marR="8385" marT="8385" marB="0" anchor="ctr"/>
                </a:tc>
                <a:extLst>
                  <a:ext uri="{0D108BD9-81ED-4DB2-BD59-A6C34878D82A}">
                    <a16:rowId xmlns:a16="http://schemas.microsoft.com/office/drawing/2014/main" val="3943029154"/>
                  </a:ext>
                </a:extLst>
              </a:tr>
              <a:tr h="322415">
                <a:tc>
                  <a:txBody>
                    <a:bodyPr/>
                    <a:lstStyle/>
                    <a:p>
                      <a:pPr algn="l" fontAlgn="b"/>
                      <a:r>
                        <a:rPr lang="en-US" sz="1200" u="none" strike="noStrike" dirty="0">
                          <a:solidFill>
                            <a:sysClr val="windowText" lastClr="000000"/>
                          </a:solidFill>
                          <a:effectLst/>
                          <a:latin typeface="+mj-lt"/>
                        </a:rPr>
                        <a:t>cadc0009</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87.94</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89.05</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a:solidFill>
                            <a:sysClr val="windowText" lastClr="000000"/>
                          </a:solidFill>
                          <a:effectLst/>
                          <a:latin typeface="+mj-lt"/>
                        </a:rPr>
                        <a:t>90.93</a:t>
                      </a:r>
                      <a:endParaRPr lang="en-US" sz="1200" b="0" i="0" u="none" strike="noStrike">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85.53</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a:solidFill>
                            <a:sysClr val="windowText" lastClr="000000"/>
                          </a:solidFill>
                          <a:effectLst/>
                          <a:latin typeface="+mj-lt"/>
                        </a:rPr>
                        <a:t>26.98</a:t>
                      </a:r>
                      <a:endParaRPr lang="en-US" sz="1200" b="0" i="0" u="none" strike="noStrike">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30.92</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36.69</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89.78</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85.83</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65.20</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b="1" u="none" strike="noStrike" dirty="0">
                          <a:solidFill>
                            <a:sysClr val="windowText" lastClr="000000"/>
                          </a:solidFill>
                          <a:effectLst/>
                          <a:latin typeface="+mj-lt"/>
                        </a:rPr>
                        <a:t>688.84</a:t>
                      </a:r>
                      <a:endParaRPr lang="en-US" sz="1200" b="1"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ctr" fontAlgn="b"/>
                      <a:r>
                        <a:rPr lang="en-US" sz="1200" b="1" i="0" u="none" strike="noStrike" dirty="0">
                          <a:solidFill>
                            <a:schemeClr val="tx1"/>
                          </a:solidFill>
                          <a:effectLst/>
                          <a:latin typeface="+mj-lt"/>
                        </a:rPr>
                        <a:t>1</a:t>
                      </a:r>
                    </a:p>
                  </a:txBody>
                  <a:tcPr marL="8385" marR="8385" marT="8385" marB="0" anchor="ctr">
                    <a:solidFill>
                      <a:schemeClr val="accent3">
                        <a:lumMod val="60000"/>
                        <a:lumOff val="40000"/>
                      </a:schemeClr>
                    </a:solidFill>
                  </a:tcPr>
                </a:tc>
                <a:extLst>
                  <a:ext uri="{0D108BD9-81ED-4DB2-BD59-A6C34878D82A}">
                    <a16:rowId xmlns:a16="http://schemas.microsoft.com/office/drawing/2014/main" val="3470442758"/>
                  </a:ext>
                </a:extLst>
              </a:tr>
              <a:tr h="322415">
                <a:tc>
                  <a:txBody>
                    <a:bodyPr/>
                    <a:lstStyle/>
                    <a:p>
                      <a:pPr algn="l" fontAlgn="b"/>
                      <a:r>
                        <a:rPr lang="en-US" sz="1200" u="none" strike="noStrike" dirty="0">
                          <a:solidFill>
                            <a:sysClr val="windowText" lastClr="000000"/>
                          </a:solidFill>
                          <a:effectLst/>
                          <a:latin typeface="+mj-lt"/>
                        </a:rPr>
                        <a:t>cadc1023</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73.76</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75.55</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65.65</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45.49</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79.43</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66.66</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21.26</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58.87</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74.69</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a:solidFill>
                            <a:sysClr val="windowText" lastClr="000000"/>
                          </a:solidFill>
                          <a:effectLst/>
                          <a:latin typeface="+mj-lt"/>
                        </a:rPr>
                        <a:t>72.83</a:t>
                      </a:r>
                      <a:endParaRPr lang="en-US" sz="1200" b="0" i="0" u="none" strike="noStrike">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b="1" u="none" strike="noStrike">
                          <a:solidFill>
                            <a:sysClr val="windowText" lastClr="000000"/>
                          </a:solidFill>
                          <a:effectLst/>
                          <a:latin typeface="+mj-lt"/>
                        </a:rPr>
                        <a:t>634.19</a:t>
                      </a:r>
                      <a:endParaRPr lang="en-US" sz="1200" b="1" i="0" u="none" strike="noStrike">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ctr" fontAlgn="b"/>
                      <a:r>
                        <a:rPr lang="en-US" sz="1200" b="1" i="0" u="none" strike="noStrike" dirty="0">
                          <a:solidFill>
                            <a:schemeClr val="tx1"/>
                          </a:solidFill>
                          <a:effectLst/>
                          <a:latin typeface="+mj-lt"/>
                        </a:rPr>
                        <a:t>2</a:t>
                      </a:r>
                    </a:p>
                  </a:txBody>
                  <a:tcPr marL="8385" marR="8385" marT="8385" marB="0" anchor="ctr">
                    <a:solidFill>
                      <a:schemeClr val="accent3">
                        <a:lumMod val="60000"/>
                        <a:lumOff val="40000"/>
                      </a:schemeClr>
                    </a:solidFill>
                  </a:tcPr>
                </a:tc>
                <a:extLst>
                  <a:ext uri="{0D108BD9-81ED-4DB2-BD59-A6C34878D82A}">
                    <a16:rowId xmlns:a16="http://schemas.microsoft.com/office/drawing/2014/main" val="2699840093"/>
                  </a:ext>
                </a:extLst>
              </a:tr>
              <a:tr h="322415">
                <a:tc>
                  <a:txBody>
                    <a:bodyPr/>
                    <a:lstStyle/>
                    <a:p>
                      <a:pPr algn="l" fontAlgn="b"/>
                      <a:r>
                        <a:rPr lang="en-US" sz="1200" u="none" strike="noStrike" dirty="0">
                          <a:solidFill>
                            <a:sysClr val="windowText" lastClr="000000"/>
                          </a:solidFill>
                          <a:effectLst/>
                          <a:latin typeface="+mj-lt"/>
                        </a:rPr>
                        <a:t>cadc1020</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a:solidFill>
                            <a:sysClr val="windowText" lastClr="000000"/>
                          </a:solidFill>
                          <a:effectLst/>
                          <a:latin typeface="+mj-lt"/>
                        </a:rPr>
                        <a:t>82.54</a:t>
                      </a:r>
                      <a:endParaRPr lang="en-US" sz="1200" b="0" i="0" u="none" strike="noStrike">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72.86</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71.60</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69.46</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60.00</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60.00</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90.00</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89.71</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0.00</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0.00</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b="1" u="none" strike="noStrike" dirty="0">
                          <a:solidFill>
                            <a:sysClr val="windowText" lastClr="000000"/>
                          </a:solidFill>
                          <a:effectLst/>
                          <a:latin typeface="+mj-lt"/>
                        </a:rPr>
                        <a:t>596.17</a:t>
                      </a:r>
                      <a:endParaRPr lang="en-US" sz="1200" b="1"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ctr" fontAlgn="b"/>
                      <a:r>
                        <a:rPr lang="en-US" sz="1200" b="1" i="0" u="none" strike="noStrike" dirty="0">
                          <a:solidFill>
                            <a:schemeClr val="tx1"/>
                          </a:solidFill>
                          <a:effectLst/>
                          <a:latin typeface="+mj-lt"/>
                        </a:rPr>
                        <a:t>3</a:t>
                      </a:r>
                    </a:p>
                  </a:txBody>
                  <a:tcPr marL="8385" marR="8385" marT="8385" marB="0" anchor="ctr">
                    <a:solidFill>
                      <a:schemeClr val="accent3">
                        <a:lumMod val="60000"/>
                        <a:lumOff val="40000"/>
                      </a:schemeClr>
                    </a:solidFill>
                  </a:tcPr>
                </a:tc>
                <a:extLst>
                  <a:ext uri="{0D108BD9-81ED-4DB2-BD59-A6C34878D82A}">
                    <a16:rowId xmlns:a16="http://schemas.microsoft.com/office/drawing/2014/main" val="1191021803"/>
                  </a:ext>
                </a:extLst>
              </a:tr>
              <a:tr h="322415">
                <a:tc>
                  <a:txBody>
                    <a:bodyPr/>
                    <a:lstStyle/>
                    <a:p>
                      <a:pPr algn="l" fontAlgn="b"/>
                      <a:r>
                        <a:rPr lang="en-US" sz="1200" u="none" strike="noStrike" dirty="0">
                          <a:solidFill>
                            <a:sysClr val="windowText" lastClr="000000"/>
                          </a:solidFill>
                          <a:effectLst/>
                          <a:latin typeface="+mj-lt"/>
                        </a:rPr>
                        <a:t>cadc1032</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a:solidFill>
                            <a:sysClr val="windowText" lastClr="000000"/>
                          </a:solidFill>
                          <a:effectLst/>
                          <a:latin typeface="+mj-lt"/>
                        </a:rPr>
                        <a:t>61.36</a:t>
                      </a:r>
                      <a:endParaRPr lang="en-US" sz="1200" b="0" i="0" u="none" strike="noStrike">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a:solidFill>
                            <a:sysClr val="windowText" lastClr="000000"/>
                          </a:solidFill>
                          <a:effectLst/>
                          <a:latin typeface="+mj-lt"/>
                        </a:rPr>
                        <a:t>55.54</a:t>
                      </a:r>
                      <a:endParaRPr lang="en-US" sz="1200" b="0" i="0" u="none" strike="noStrike">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a:solidFill>
                            <a:sysClr val="windowText" lastClr="000000"/>
                          </a:solidFill>
                          <a:effectLst/>
                          <a:latin typeface="+mj-lt"/>
                        </a:rPr>
                        <a:t>45.37</a:t>
                      </a:r>
                      <a:endParaRPr lang="en-US" sz="1200" b="0" i="0" u="none" strike="noStrike">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36.51</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40.45</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a:solidFill>
                            <a:sysClr val="windowText" lastClr="000000"/>
                          </a:solidFill>
                          <a:effectLst/>
                          <a:latin typeface="+mj-lt"/>
                        </a:rPr>
                        <a:t>70.38</a:t>
                      </a:r>
                      <a:endParaRPr lang="en-US" sz="1200" b="0" i="0" u="none" strike="noStrike">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a:solidFill>
                            <a:sysClr val="windowText" lastClr="000000"/>
                          </a:solidFill>
                          <a:effectLst/>
                          <a:latin typeface="+mj-lt"/>
                        </a:rPr>
                        <a:t>31.10</a:t>
                      </a:r>
                      <a:endParaRPr lang="en-US" sz="1200" b="0" i="0" u="none" strike="noStrike">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30.30</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dirty="0">
                          <a:solidFill>
                            <a:sysClr val="windowText" lastClr="000000"/>
                          </a:solidFill>
                          <a:effectLst/>
                          <a:latin typeface="+mj-lt"/>
                        </a:rPr>
                        <a:t>35.08</a:t>
                      </a:r>
                      <a:endParaRPr lang="en-US" sz="1200" b="0"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u="none" strike="noStrike">
                          <a:solidFill>
                            <a:sysClr val="windowText" lastClr="000000"/>
                          </a:solidFill>
                          <a:effectLst/>
                          <a:latin typeface="+mj-lt"/>
                        </a:rPr>
                        <a:t>37.58</a:t>
                      </a:r>
                      <a:endParaRPr lang="en-US" sz="1200" b="0" i="0" u="none" strike="noStrike">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r" fontAlgn="b"/>
                      <a:r>
                        <a:rPr lang="en-US" sz="1200" b="1" u="none" strike="noStrike" dirty="0">
                          <a:solidFill>
                            <a:sysClr val="windowText" lastClr="000000"/>
                          </a:solidFill>
                          <a:effectLst/>
                          <a:latin typeface="+mj-lt"/>
                        </a:rPr>
                        <a:t>443.65</a:t>
                      </a:r>
                      <a:endParaRPr lang="en-US" sz="1200" b="1" i="0" u="none" strike="noStrike" dirty="0">
                        <a:solidFill>
                          <a:sysClr val="windowText" lastClr="000000"/>
                        </a:solidFill>
                        <a:effectLst/>
                        <a:latin typeface="+mj-lt"/>
                      </a:endParaRPr>
                    </a:p>
                  </a:txBody>
                  <a:tcPr marL="8385" marR="8385" marT="8385" marB="0" anchor="ctr">
                    <a:solidFill>
                      <a:schemeClr val="accent3">
                        <a:lumMod val="60000"/>
                        <a:lumOff val="40000"/>
                      </a:schemeClr>
                    </a:solidFill>
                  </a:tcPr>
                </a:tc>
                <a:tc>
                  <a:txBody>
                    <a:bodyPr/>
                    <a:lstStyle/>
                    <a:p>
                      <a:pPr algn="ctr" fontAlgn="b"/>
                      <a:r>
                        <a:rPr lang="en-US" sz="1200" b="1" i="0" u="none" strike="noStrike" dirty="0">
                          <a:solidFill>
                            <a:schemeClr val="tx1"/>
                          </a:solidFill>
                          <a:effectLst/>
                          <a:latin typeface="+mj-lt"/>
                        </a:rPr>
                        <a:t>4</a:t>
                      </a:r>
                    </a:p>
                  </a:txBody>
                  <a:tcPr marL="8385" marR="8385" marT="8385" marB="0" anchor="ctr">
                    <a:solidFill>
                      <a:schemeClr val="accent3">
                        <a:lumMod val="60000"/>
                        <a:lumOff val="40000"/>
                      </a:schemeClr>
                    </a:solidFill>
                  </a:tcPr>
                </a:tc>
                <a:extLst>
                  <a:ext uri="{0D108BD9-81ED-4DB2-BD59-A6C34878D82A}">
                    <a16:rowId xmlns:a16="http://schemas.microsoft.com/office/drawing/2014/main" val="4220775107"/>
                  </a:ext>
                </a:extLst>
              </a:tr>
              <a:tr h="322415">
                <a:tc>
                  <a:txBody>
                    <a:bodyPr/>
                    <a:lstStyle/>
                    <a:p>
                      <a:pPr algn="l" fontAlgn="b"/>
                      <a:r>
                        <a:rPr lang="en-US" sz="1200" u="none" strike="noStrike" dirty="0">
                          <a:solidFill>
                            <a:sysClr val="windowText" lastClr="000000"/>
                          </a:solidFill>
                          <a:effectLst/>
                          <a:latin typeface="+mj-lt"/>
                        </a:rPr>
                        <a:t>cadc0007</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14.91</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49.02</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30.80</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25.62</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16.15</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60.48</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9.87</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42.54</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34.89</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67.61</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b="1" u="none" strike="noStrike" dirty="0">
                          <a:solidFill>
                            <a:sysClr val="windowText" lastClr="000000"/>
                          </a:solidFill>
                          <a:effectLst/>
                          <a:latin typeface="+mj-lt"/>
                        </a:rPr>
                        <a:t>351.88</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i="0" u="none" strike="noStrike" dirty="0">
                          <a:solidFill>
                            <a:schemeClr val="tx1"/>
                          </a:solidFill>
                          <a:effectLst/>
                          <a:latin typeface="+mj-lt"/>
                        </a:rPr>
                        <a:t>5</a:t>
                      </a:r>
                    </a:p>
                  </a:txBody>
                  <a:tcPr marL="8385" marR="8385" marT="8385" marB="0" anchor="ctr"/>
                </a:tc>
                <a:extLst>
                  <a:ext uri="{0D108BD9-81ED-4DB2-BD59-A6C34878D82A}">
                    <a16:rowId xmlns:a16="http://schemas.microsoft.com/office/drawing/2014/main" val="2841562250"/>
                  </a:ext>
                </a:extLst>
              </a:tr>
              <a:tr h="322415">
                <a:tc>
                  <a:txBody>
                    <a:bodyPr/>
                    <a:lstStyle/>
                    <a:p>
                      <a:pPr algn="l" fontAlgn="b"/>
                      <a:r>
                        <a:rPr lang="en-US" sz="1200" u="none" strike="noStrike" dirty="0">
                          <a:solidFill>
                            <a:sysClr val="windowText" lastClr="000000"/>
                          </a:solidFill>
                          <a:effectLst/>
                          <a:latin typeface="+mj-lt"/>
                        </a:rPr>
                        <a:t>cadc0025</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31.07</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45.85</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41.22</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27.67</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17.99</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16.16</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13.87</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15.09</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83.90</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53.94</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b="1" u="none" strike="noStrike">
                          <a:solidFill>
                            <a:sysClr val="windowText" lastClr="000000"/>
                          </a:solidFill>
                          <a:effectLst/>
                          <a:latin typeface="+mj-lt"/>
                        </a:rPr>
                        <a:t>346.76</a:t>
                      </a:r>
                      <a:endParaRPr lang="en-US" sz="1200" b="1" i="0" u="none" strike="noStrike">
                        <a:solidFill>
                          <a:sysClr val="windowText" lastClr="000000"/>
                        </a:solidFill>
                        <a:effectLst/>
                        <a:latin typeface="+mj-lt"/>
                      </a:endParaRPr>
                    </a:p>
                  </a:txBody>
                  <a:tcPr marL="8385" marR="8385" marT="8385" marB="0" anchor="ctr"/>
                </a:tc>
                <a:tc>
                  <a:txBody>
                    <a:bodyPr/>
                    <a:lstStyle/>
                    <a:p>
                      <a:pPr algn="ctr" fontAlgn="b"/>
                      <a:r>
                        <a:rPr lang="en-US" sz="1200" b="1" i="0" u="none" strike="noStrike" dirty="0">
                          <a:solidFill>
                            <a:schemeClr val="tx1"/>
                          </a:solidFill>
                          <a:effectLst/>
                          <a:latin typeface="+mj-lt"/>
                        </a:rPr>
                        <a:t>6</a:t>
                      </a:r>
                    </a:p>
                  </a:txBody>
                  <a:tcPr marL="8385" marR="8385" marT="8385" marB="0" anchor="ctr"/>
                </a:tc>
                <a:extLst>
                  <a:ext uri="{0D108BD9-81ED-4DB2-BD59-A6C34878D82A}">
                    <a16:rowId xmlns:a16="http://schemas.microsoft.com/office/drawing/2014/main" val="1602037679"/>
                  </a:ext>
                </a:extLst>
              </a:tr>
              <a:tr h="322415">
                <a:tc>
                  <a:txBody>
                    <a:bodyPr/>
                    <a:lstStyle/>
                    <a:p>
                      <a:pPr algn="l" fontAlgn="b"/>
                      <a:r>
                        <a:rPr lang="en-US" sz="1200" u="none" strike="noStrike" dirty="0">
                          <a:solidFill>
                            <a:sysClr val="windowText" lastClr="000000"/>
                          </a:solidFill>
                          <a:effectLst/>
                          <a:latin typeface="+mj-lt"/>
                        </a:rPr>
                        <a:t>cadc0022</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33.69</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24.89</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23.71</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15.69</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54.77</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18.79</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20.24</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28.54</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28.09</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14.14</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b="1" u="none" strike="noStrike" dirty="0">
                          <a:solidFill>
                            <a:sysClr val="windowText" lastClr="000000"/>
                          </a:solidFill>
                          <a:effectLst/>
                          <a:latin typeface="+mj-lt"/>
                        </a:rPr>
                        <a:t>262.56</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i="0" u="none" strike="noStrike" dirty="0">
                          <a:solidFill>
                            <a:schemeClr val="tx1"/>
                          </a:solidFill>
                          <a:effectLst/>
                          <a:latin typeface="+mj-lt"/>
                        </a:rPr>
                        <a:t>7</a:t>
                      </a:r>
                    </a:p>
                  </a:txBody>
                  <a:tcPr marL="8385" marR="8385" marT="8385" marB="0" anchor="ctr"/>
                </a:tc>
                <a:extLst>
                  <a:ext uri="{0D108BD9-81ED-4DB2-BD59-A6C34878D82A}">
                    <a16:rowId xmlns:a16="http://schemas.microsoft.com/office/drawing/2014/main" val="891918175"/>
                  </a:ext>
                </a:extLst>
              </a:tr>
              <a:tr h="322415">
                <a:tc>
                  <a:txBody>
                    <a:bodyPr/>
                    <a:lstStyle/>
                    <a:p>
                      <a:pPr algn="l" fontAlgn="b"/>
                      <a:r>
                        <a:rPr lang="en-US" sz="1200" u="none" strike="noStrike" dirty="0">
                          <a:solidFill>
                            <a:sysClr val="windowText" lastClr="000000"/>
                          </a:solidFill>
                          <a:effectLst/>
                          <a:latin typeface="+mj-lt"/>
                        </a:rPr>
                        <a:t>cadc1067</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49.43</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46.01</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29.26</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38.99</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17.89</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27.71</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4.86</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9.05</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0.00</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0.00</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b="1" u="none" strike="noStrike" dirty="0">
                          <a:solidFill>
                            <a:sysClr val="windowText" lastClr="000000"/>
                          </a:solidFill>
                          <a:effectLst/>
                          <a:latin typeface="+mj-lt"/>
                        </a:rPr>
                        <a:t>223.19</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i="0" u="none" strike="noStrike" dirty="0">
                          <a:solidFill>
                            <a:schemeClr val="tx1"/>
                          </a:solidFill>
                          <a:effectLst/>
                          <a:latin typeface="+mj-lt"/>
                        </a:rPr>
                        <a:t>8</a:t>
                      </a:r>
                    </a:p>
                  </a:txBody>
                  <a:tcPr marL="8385" marR="8385" marT="8385" marB="0" anchor="ctr"/>
                </a:tc>
                <a:extLst>
                  <a:ext uri="{0D108BD9-81ED-4DB2-BD59-A6C34878D82A}">
                    <a16:rowId xmlns:a16="http://schemas.microsoft.com/office/drawing/2014/main" val="1887405321"/>
                  </a:ext>
                </a:extLst>
              </a:tr>
              <a:tr h="322415">
                <a:tc>
                  <a:txBody>
                    <a:bodyPr/>
                    <a:lstStyle/>
                    <a:p>
                      <a:pPr algn="l" fontAlgn="b"/>
                      <a:r>
                        <a:rPr lang="en-US" sz="1200" u="none" strike="noStrike" dirty="0">
                          <a:solidFill>
                            <a:sysClr val="windowText" lastClr="000000"/>
                          </a:solidFill>
                          <a:effectLst/>
                          <a:latin typeface="+mj-lt"/>
                        </a:rPr>
                        <a:t>cadc0001</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26.87</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30.19</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19.32</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18.86</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a:solidFill>
                            <a:sysClr val="windowText" lastClr="000000"/>
                          </a:solidFill>
                          <a:effectLst/>
                          <a:latin typeface="+mj-lt"/>
                        </a:rPr>
                        <a:t>26.04</a:t>
                      </a:r>
                      <a:endParaRPr lang="en-US" sz="1200" b="0" i="0" u="none" strike="noStrike">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28.42</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16.60</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25.69</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16.25</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u="none" strike="noStrike" dirty="0">
                          <a:solidFill>
                            <a:sysClr val="windowText" lastClr="000000"/>
                          </a:solidFill>
                          <a:effectLst/>
                          <a:latin typeface="+mj-lt"/>
                        </a:rPr>
                        <a:t>12.86</a:t>
                      </a:r>
                      <a:endParaRPr lang="en-US" sz="1200" b="0" i="0" u="none" strike="noStrike" dirty="0">
                        <a:solidFill>
                          <a:sysClr val="windowText" lastClr="000000"/>
                        </a:solidFill>
                        <a:effectLst/>
                        <a:latin typeface="+mj-lt"/>
                      </a:endParaRPr>
                    </a:p>
                  </a:txBody>
                  <a:tcPr marL="8385" marR="8385" marT="8385" marB="0" anchor="ctr"/>
                </a:tc>
                <a:tc>
                  <a:txBody>
                    <a:bodyPr/>
                    <a:lstStyle/>
                    <a:p>
                      <a:pPr algn="r" fontAlgn="b"/>
                      <a:r>
                        <a:rPr lang="en-US" sz="1200" b="1" u="none" strike="noStrike" dirty="0">
                          <a:solidFill>
                            <a:sysClr val="windowText" lastClr="000000"/>
                          </a:solidFill>
                          <a:effectLst/>
                          <a:latin typeface="+mj-lt"/>
                        </a:rPr>
                        <a:t>221.10</a:t>
                      </a:r>
                      <a:endParaRPr lang="en-US" sz="1200" b="1" i="0" u="none" strike="noStrike" dirty="0">
                        <a:solidFill>
                          <a:sysClr val="windowText" lastClr="000000"/>
                        </a:solidFill>
                        <a:effectLst/>
                        <a:latin typeface="+mj-lt"/>
                      </a:endParaRPr>
                    </a:p>
                  </a:txBody>
                  <a:tcPr marL="8385" marR="8385" marT="8385" marB="0" anchor="ctr"/>
                </a:tc>
                <a:tc>
                  <a:txBody>
                    <a:bodyPr/>
                    <a:lstStyle/>
                    <a:p>
                      <a:pPr algn="ctr" fontAlgn="b"/>
                      <a:r>
                        <a:rPr lang="en-US" sz="1200" b="1" i="0" u="none" strike="noStrike" dirty="0">
                          <a:solidFill>
                            <a:schemeClr val="tx1"/>
                          </a:solidFill>
                          <a:effectLst/>
                          <a:latin typeface="+mj-lt"/>
                        </a:rPr>
                        <a:t>9</a:t>
                      </a:r>
                    </a:p>
                  </a:txBody>
                  <a:tcPr marL="8385" marR="8385" marT="8385" marB="0" anchor="ctr"/>
                </a:tc>
                <a:extLst>
                  <a:ext uri="{0D108BD9-81ED-4DB2-BD59-A6C34878D82A}">
                    <a16:rowId xmlns:a16="http://schemas.microsoft.com/office/drawing/2014/main" val="1698232856"/>
                  </a:ext>
                </a:extLst>
              </a:tr>
              <a:tr h="322415">
                <a:tc>
                  <a:txBody>
                    <a:bodyPr/>
                    <a:lstStyle/>
                    <a:p>
                      <a:pPr algn="l" fontAlgn="b"/>
                      <a:r>
                        <a:rPr lang="en-US" sz="1200" b="1" i="0" u="none" strike="noStrike" dirty="0">
                          <a:solidFill>
                            <a:sysClr val="windowText" lastClr="000000"/>
                          </a:solidFill>
                          <a:effectLst/>
                          <a:latin typeface="+mj-lt"/>
                        </a:rPr>
                        <a:t>cadc0008</a:t>
                      </a:r>
                    </a:p>
                  </a:txBody>
                  <a:tcPr marL="8385" marR="8385" marT="8385" marB="0" anchor="ctr"/>
                </a:tc>
                <a:tc>
                  <a:txBody>
                    <a:bodyPr/>
                    <a:lstStyle/>
                    <a:p>
                      <a:pPr algn="r" fontAlgn="b"/>
                      <a:r>
                        <a:rPr lang="en-US" sz="1200" b="0" i="0" u="none" strike="noStrike" dirty="0">
                          <a:solidFill>
                            <a:srgbClr val="000000"/>
                          </a:solidFill>
                          <a:effectLst/>
                          <a:latin typeface="+mj-lt"/>
                        </a:rPr>
                        <a:t>23.90</a:t>
                      </a:r>
                    </a:p>
                  </a:txBody>
                  <a:tcPr marL="7620" marR="7620" marT="7620" marB="0" anchor="ctr"/>
                </a:tc>
                <a:tc>
                  <a:txBody>
                    <a:bodyPr/>
                    <a:lstStyle/>
                    <a:p>
                      <a:pPr algn="r" fontAlgn="b"/>
                      <a:r>
                        <a:rPr lang="en-US" sz="1200" b="0" i="0" u="none" strike="noStrike" dirty="0">
                          <a:solidFill>
                            <a:srgbClr val="000000"/>
                          </a:solidFill>
                          <a:effectLst/>
                          <a:latin typeface="+mj-lt"/>
                        </a:rPr>
                        <a:t>38.78</a:t>
                      </a:r>
                    </a:p>
                  </a:txBody>
                  <a:tcPr marL="7620" marR="7620" marT="7620" marB="0" anchor="ctr"/>
                </a:tc>
                <a:tc>
                  <a:txBody>
                    <a:bodyPr/>
                    <a:lstStyle/>
                    <a:p>
                      <a:pPr algn="r" fontAlgn="b"/>
                      <a:r>
                        <a:rPr lang="en-US" sz="1200" b="0" i="0" u="none" strike="noStrike" dirty="0">
                          <a:solidFill>
                            <a:srgbClr val="000000"/>
                          </a:solidFill>
                          <a:effectLst/>
                          <a:latin typeface="+mj-lt"/>
                        </a:rPr>
                        <a:t>19.37</a:t>
                      </a:r>
                    </a:p>
                  </a:txBody>
                  <a:tcPr marL="7620" marR="7620" marT="7620" marB="0" anchor="ctr"/>
                </a:tc>
                <a:tc>
                  <a:txBody>
                    <a:bodyPr/>
                    <a:lstStyle/>
                    <a:p>
                      <a:pPr algn="r" fontAlgn="b"/>
                      <a:r>
                        <a:rPr lang="en-US" sz="1200" b="0" i="0" u="none" strike="noStrike">
                          <a:solidFill>
                            <a:srgbClr val="000000"/>
                          </a:solidFill>
                          <a:effectLst/>
                          <a:latin typeface="+mj-lt"/>
                        </a:rPr>
                        <a:t>15.27</a:t>
                      </a:r>
                    </a:p>
                  </a:txBody>
                  <a:tcPr marL="7620" marR="7620" marT="7620" marB="0" anchor="ctr"/>
                </a:tc>
                <a:tc>
                  <a:txBody>
                    <a:bodyPr/>
                    <a:lstStyle/>
                    <a:p>
                      <a:pPr algn="r" fontAlgn="b"/>
                      <a:r>
                        <a:rPr lang="en-US" sz="1200" b="0" i="0" u="none" strike="noStrike" dirty="0">
                          <a:solidFill>
                            <a:srgbClr val="000000"/>
                          </a:solidFill>
                          <a:effectLst/>
                          <a:latin typeface="+mj-lt"/>
                        </a:rPr>
                        <a:t>35.59</a:t>
                      </a:r>
                    </a:p>
                  </a:txBody>
                  <a:tcPr marL="7620" marR="7620" marT="7620" marB="0" anchor="ctr"/>
                </a:tc>
                <a:tc>
                  <a:txBody>
                    <a:bodyPr/>
                    <a:lstStyle/>
                    <a:p>
                      <a:pPr algn="r" fontAlgn="b"/>
                      <a:r>
                        <a:rPr lang="en-US" sz="1200" b="0" i="0" u="none" strike="noStrike" dirty="0">
                          <a:solidFill>
                            <a:srgbClr val="000000"/>
                          </a:solidFill>
                          <a:effectLst/>
                          <a:latin typeface="+mj-lt"/>
                        </a:rPr>
                        <a:t>27.99</a:t>
                      </a:r>
                    </a:p>
                  </a:txBody>
                  <a:tcPr marL="7620" marR="7620" marT="7620" marB="0" anchor="ctr"/>
                </a:tc>
                <a:tc>
                  <a:txBody>
                    <a:bodyPr/>
                    <a:lstStyle/>
                    <a:p>
                      <a:pPr algn="r" fontAlgn="b"/>
                      <a:r>
                        <a:rPr lang="en-US" sz="1200" b="0" i="0" u="none" strike="noStrike" dirty="0">
                          <a:solidFill>
                            <a:srgbClr val="000000"/>
                          </a:solidFill>
                          <a:effectLst/>
                          <a:latin typeface="+mj-lt"/>
                        </a:rPr>
                        <a:t>10.89</a:t>
                      </a:r>
                    </a:p>
                  </a:txBody>
                  <a:tcPr marL="7620" marR="7620" marT="7620" marB="0" anchor="ctr"/>
                </a:tc>
                <a:tc>
                  <a:txBody>
                    <a:bodyPr/>
                    <a:lstStyle/>
                    <a:p>
                      <a:pPr algn="r" fontAlgn="b"/>
                      <a:r>
                        <a:rPr lang="en-US" sz="1200" b="0" i="0" u="none" strike="noStrike" dirty="0">
                          <a:solidFill>
                            <a:srgbClr val="000000"/>
                          </a:solidFill>
                          <a:effectLst/>
                          <a:latin typeface="+mj-lt"/>
                        </a:rPr>
                        <a:t>10.36</a:t>
                      </a:r>
                    </a:p>
                  </a:txBody>
                  <a:tcPr marL="7620" marR="7620" marT="7620" marB="0" anchor="ctr"/>
                </a:tc>
                <a:tc>
                  <a:txBody>
                    <a:bodyPr/>
                    <a:lstStyle/>
                    <a:p>
                      <a:pPr algn="r" fontAlgn="b"/>
                      <a:r>
                        <a:rPr lang="en-US" sz="1200" b="0" i="0" u="none" strike="noStrike" dirty="0">
                          <a:solidFill>
                            <a:srgbClr val="000000"/>
                          </a:solidFill>
                          <a:effectLst/>
                          <a:latin typeface="+mj-lt"/>
                        </a:rPr>
                        <a:t>26.07</a:t>
                      </a:r>
                    </a:p>
                  </a:txBody>
                  <a:tcPr marL="7620" marR="7620" marT="7620" marB="0" anchor="ctr"/>
                </a:tc>
                <a:tc>
                  <a:txBody>
                    <a:bodyPr/>
                    <a:lstStyle/>
                    <a:p>
                      <a:pPr algn="r" fontAlgn="b"/>
                      <a:r>
                        <a:rPr lang="en-US" sz="1200" b="0" i="0" u="none" strike="noStrike" dirty="0">
                          <a:solidFill>
                            <a:srgbClr val="000000"/>
                          </a:solidFill>
                          <a:effectLst/>
                          <a:latin typeface="+mj-lt"/>
                        </a:rPr>
                        <a:t>6.72</a:t>
                      </a:r>
                    </a:p>
                  </a:txBody>
                  <a:tcPr marL="7620" marR="7620" marT="7620" marB="0" anchor="ctr"/>
                </a:tc>
                <a:tc>
                  <a:txBody>
                    <a:bodyPr/>
                    <a:lstStyle/>
                    <a:p>
                      <a:pPr algn="r" fontAlgn="b"/>
                      <a:r>
                        <a:rPr lang="en-US" sz="1200" b="1" i="0" u="none" strike="noStrike" dirty="0">
                          <a:solidFill>
                            <a:srgbClr val="000000"/>
                          </a:solidFill>
                          <a:effectLst/>
                          <a:latin typeface="+mj-lt"/>
                        </a:rPr>
                        <a:t>214.94</a:t>
                      </a:r>
                    </a:p>
                  </a:txBody>
                  <a:tcPr marL="7620" marR="7620" marT="7620" marB="0" anchor="ctr"/>
                </a:tc>
                <a:tc>
                  <a:txBody>
                    <a:bodyPr/>
                    <a:lstStyle/>
                    <a:p>
                      <a:pPr algn="ctr" fontAlgn="b"/>
                      <a:r>
                        <a:rPr lang="en-US" sz="1200" b="1" i="0" u="none" strike="noStrike" dirty="0">
                          <a:solidFill>
                            <a:schemeClr val="tx1"/>
                          </a:solidFill>
                          <a:effectLst/>
                          <a:latin typeface="+mj-lt"/>
                        </a:rPr>
                        <a:t>10</a:t>
                      </a:r>
                    </a:p>
                  </a:txBody>
                  <a:tcPr marL="8385" marR="8385" marT="8385" marB="0" anchor="ctr"/>
                </a:tc>
                <a:extLst>
                  <a:ext uri="{0D108BD9-81ED-4DB2-BD59-A6C34878D82A}">
                    <a16:rowId xmlns:a16="http://schemas.microsoft.com/office/drawing/2014/main" val="2349984995"/>
                  </a:ext>
                </a:extLst>
              </a:tr>
            </a:tbl>
          </a:graphicData>
        </a:graphic>
      </p:graphicFrame>
    </p:spTree>
    <p:extLst>
      <p:ext uri="{BB962C8B-B14F-4D97-AF65-F5344CB8AC3E}">
        <p14:creationId xmlns:p14="http://schemas.microsoft.com/office/powerpoint/2010/main" val="461039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CA29-9427-D42F-03B3-07B0206385DF}"/>
              </a:ext>
            </a:extLst>
          </p:cNvPr>
          <p:cNvSpPr>
            <a:spLocks noGrp="1"/>
          </p:cNvSpPr>
          <p:nvPr>
            <p:ph type="title"/>
          </p:nvPr>
        </p:nvSpPr>
        <p:spPr/>
        <p:txBody>
          <a:bodyPr/>
          <a:lstStyle/>
          <a:p>
            <a:r>
              <a:rPr lang="en-US" dirty="0"/>
              <a:t>Conclusion	</a:t>
            </a:r>
          </a:p>
        </p:txBody>
      </p:sp>
      <p:sp>
        <p:nvSpPr>
          <p:cNvPr id="3" name="Text Placeholder 2">
            <a:extLst>
              <a:ext uri="{FF2B5EF4-FFF2-40B4-BE49-F238E27FC236}">
                <a16:creationId xmlns:a16="http://schemas.microsoft.com/office/drawing/2014/main" id="{8BA49597-4D1D-49DB-1789-B3DBEA98926F}"/>
              </a:ext>
            </a:extLst>
          </p:cNvPr>
          <p:cNvSpPr>
            <a:spLocks noGrp="1"/>
          </p:cNvSpPr>
          <p:nvPr>
            <p:ph type="body" idx="1"/>
          </p:nvPr>
        </p:nvSpPr>
        <p:spPr/>
        <p:txBody>
          <a:bodyPr/>
          <a:lstStyle/>
          <a:p>
            <a:r>
              <a:rPr lang="en-US" dirty="0"/>
              <a:t>The contest had 27 final submissions</a:t>
            </a:r>
          </a:p>
          <a:p>
            <a:r>
              <a:rPr lang="en-US" dirty="0"/>
              <a:t>Innovative solutions with novel feature engineering techniques from participants resulting in high F1 and low MAE values</a:t>
            </a:r>
          </a:p>
          <a:p>
            <a:r>
              <a:rPr lang="en-US" dirty="0"/>
              <a:t>Release of synthetic benchmarks and real circuit benchmarks:</a:t>
            </a:r>
          </a:p>
          <a:p>
            <a:pPr lvl="1"/>
            <a:r>
              <a:rPr lang="en-US" dirty="0"/>
              <a:t>ICCAD Contest benchmarks and benchmark generation scripts: </a:t>
            </a:r>
            <a:r>
              <a:rPr lang="en-US" dirty="0">
                <a:hlinkClick r:id="rId3"/>
              </a:rPr>
              <a:t>https://github.com/ASU-VDA-Lab/ML-for-IR-drop</a:t>
            </a:r>
            <a:r>
              <a:rPr lang="en-US" dirty="0"/>
              <a:t> </a:t>
            </a:r>
          </a:p>
          <a:p>
            <a:pPr lvl="1"/>
            <a:r>
              <a:rPr lang="en-US" dirty="0"/>
              <a:t>Additional </a:t>
            </a:r>
            <a:r>
              <a:rPr lang="en-US" dirty="0" err="1"/>
              <a:t>BeGAN</a:t>
            </a:r>
            <a:r>
              <a:rPr lang="en-US" dirty="0"/>
              <a:t> benchmarks: </a:t>
            </a:r>
            <a:br>
              <a:rPr lang="en-US" dirty="0"/>
            </a:br>
            <a:r>
              <a:rPr lang="en-US" dirty="0">
                <a:hlinkClick r:id="rId4"/>
              </a:rPr>
              <a:t>https://github.com/UMN-EDA/BeGAN-benchmarks</a:t>
            </a:r>
            <a:r>
              <a:rPr lang="en-US" dirty="0"/>
              <a:t> </a:t>
            </a:r>
          </a:p>
          <a:p>
            <a:endParaRPr lang="en-US" dirty="0"/>
          </a:p>
          <a:p>
            <a:endParaRPr lang="en-US" dirty="0"/>
          </a:p>
        </p:txBody>
      </p:sp>
      <p:sp>
        <p:nvSpPr>
          <p:cNvPr id="4" name="Subtitle 3">
            <a:extLst>
              <a:ext uri="{FF2B5EF4-FFF2-40B4-BE49-F238E27FC236}">
                <a16:creationId xmlns:a16="http://schemas.microsoft.com/office/drawing/2014/main" id="{EF46F88D-0395-4729-6283-ECEF35702CFE}"/>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3609713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A8F4F-F8F2-1B96-DD58-6C4C7EF8EB7C}"/>
              </a:ext>
            </a:extLst>
          </p:cNvPr>
          <p:cNvSpPr>
            <a:spLocks noGrp="1"/>
          </p:cNvSpPr>
          <p:nvPr>
            <p:ph type="ctrTitle"/>
          </p:nvPr>
        </p:nvSpPr>
        <p:spPr/>
        <p:txBody>
          <a:bodyPr/>
          <a:lstStyle/>
          <a:p>
            <a:r>
              <a:rPr lang="en-US" dirty="0"/>
              <a:t>Winners!</a:t>
            </a:r>
          </a:p>
        </p:txBody>
      </p:sp>
      <p:pic>
        <p:nvPicPr>
          <p:cNvPr id="5" name="Picture 4">
            <a:extLst>
              <a:ext uri="{FF2B5EF4-FFF2-40B4-BE49-F238E27FC236}">
                <a16:creationId xmlns:a16="http://schemas.microsoft.com/office/drawing/2014/main" id="{6D14A1BF-5340-2379-1950-1AE816BD41F9}"/>
              </a:ext>
            </a:extLst>
          </p:cNvPr>
          <p:cNvPicPr>
            <a:picLocks noChangeAspect="1"/>
          </p:cNvPicPr>
          <p:nvPr/>
        </p:nvPicPr>
        <p:blipFill rotWithShape="1">
          <a:blip r:embed="rId2"/>
          <a:srcRect b="12915"/>
          <a:stretch/>
        </p:blipFill>
        <p:spPr>
          <a:xfrm>
            <a:off x="4303922" y="4238451"/>
            <a:ext cx="2491956" cy="670277"/>
          </a:xfrm>
          <a:prstGeom prst="rect">
            <a:avLst/>
          </a:prstGeom>
        </p:spPr>
      </p:pic>
      <p:pic>
        <p:nvPicPr>
          <p:cNvPr id="6" name="Picture 5">
            <a:extLst>
              <a:ext uri="{FF2B5EF4-FFF2-40B4-BE49-F238E27FC236}">
                <a16:creationId xmlns:a16="http://schemas.microsoft.com/office/drawing/2014/main" id="{CE1E6681-5447-82D8-09E7-B4395DE5B54C}"/>
              </a:ext>
            </a:extLst>
          </p:cNvPr>
          <p:cNvPicPr>
            <a:picLocks noChangeAspect="1"/>
          </p:cNvPicPr>
          <p:nvPr/>
        </p:nvPicPr>
        <p:blipFill>
          <a:blip r:embed="rId3"/>
          <a:stretch>
            <a:fillRect/>
          </a:stretch>
        </p:blipFill>
        <p:spPr>
          <a:xfrm>
            <a:off x="7017847" y="4261142"/>
            <a:ext cx="1996613" cy="624894"/>
          </a:xfrm>
          <a:prstGeom prst="rect">
            <a:avLst/>
          </a:prstGeom>
        </p:spPr>
      </p:pic>
    </p:spTree>
    <p:extLst>
      <p:ext uri="{BB962C8B-B14F-4D97-AF65-F5344CB8AC3E}">
        <p14:creationId xmlns:p14="http://schemas.microsoft.com/office/powerpoint/2010/main" val="695281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7475-E5D7-03A8-48D0-CD49C21DB6DD}"/>
              </a:ext>
            </a:extLst>
          </p:cNvPr>
          <p:cNvSpPr>
            <a:spLocks noGrp="1"/>
          </p:cNvSpPr>
          <p:nvPr>
            <p:ph type="title"/>
          </p:nvPr>
        </p:nvSpPr>
        <p:spPr/>
        <p:txBody>
          <a:bodyPr/>
          <a:lstStyle/>
          <a:p>
            <a:r>
              <a:rPr lang="en-US" sz="1800" dirty="0"/>
              <a:t>ICCAD23 Problem C: Static IR drop prediction using machine learning</a:t>
            </a:r>
          </a:p>
        </p:txBody>
      </p:sp>
      <p:sp>
        <p:nvSpPr>
          <p:cNvPr id="3" name="Text Placeholder 2">
            <a:extLst>
              <a:ext uri="{FF2B5EF4-FFF2-40B4-BE49-F238E27FC236}">
                <a16:creationId xmlns:a16="http://schemas.microsoft.com/office/drawing/2014/main" id="{F502B625-97F0-256B-8377-C1C2233E11AD}"/>
              </a:ext>
            </a:extLst>
          </p:cNvPr>
          <p:cNvSpPr>
            <a:spLocks noGrp="1"/>
          </p:cNvSpPr>
          <p:nvPr>
            <p:ph type="body" idx="1"/>
          </p:nvPr>
        </p:nvSpPr>
        <p:spPr>
          <a:xfrm>
            <a:off x="311975" y="720600"/>
            <a:ext cx="8384700" cy="3702300"/>
          </a:xfrm>
        </p:spPr>
        <p:txBody>
          <a:bodyPr/>
          <a:lstStyle/>
          <a:p>
            <a:r>
              <a:rPr lang="en-US" b="1" dirty="0"/>
              <a:t>Third place:</a:t>
            </a:r>
            <a:r>
              <a:rPr lang="en-US" dirty="0"/>
              <a:t> Congratulations!</a:t>
            </a:r>
          </a:p>
        </p:txBody>
      </p:sp>
      <p:pic>
        <p:nvPicPr>
          <p:cNvPr id="9" name="Picture 8">
            <a:extLst>
              <a:ext uri="{FF2B5EF4-FFF2-40B4-BE49-F238E27FC236}">
                <a16:creationId xmlns:a16="http://schemas.microsoft.com/office/drawing/2014/main" id="{5E1FC2E1-DACB-BDC9-BD5B-E5468F245C8B}"/>
              </a:ext>
            </a:extLst>
          </p:cNvPr>
          <p:cNvPicPr>
            <a:picLocks noChangeAspect="1"/>
          </p:cNvPicPr>
          <p:nvPr/>
        </p:nvPicPr>
        <p:blipFill rotWithShape="1">
          <a:blip r:embed="rId2"/>
          <a:srcRect b="12915"/>
          <a:stretch/>
        </p:blipFill>
        <p:spPr>
          <a:xfrm>
            <a:off x="4303922" y="4238451"/>
            <a:ext cx="2491956" cy="670277"/>
          </a:xfrm>
          <a:prstGeom prst="rect">
            <a:avLst/>
          </a:prstGeom>
        </p:spPr>
      </p:pic>
      <p:pic>
        <p:nvPicPr>
          <p:cNvPr id="10" name="Picture 9">
            <a:extLst>
              <a:ext uri="{FF2B5EF4-FFF2-40B4-BE49-F238E27FC236}">
                <a16:creationId xmlns:a16="http://schemas.microsoft.com/office/drawing/2014/main" id="{5602AD2B-38E9-7107-39F4-C6E427F5EA10}"/>
              </a:ext>
            </a:extLst>
          </p:cNvPr>
          <p:cNvPicPr>
            <a:picLocks noChangeAspect="1"/>
          </p:cNvPicPr>
          <p:nvPr/>
        </p:nvPicPr>
        <p:blipFill>
          <a:blip r:embed="rId3"/>
          <a:stretch>
            <a:fillRect/>
          </a:stretch>
        </p:blipFill>
        <p:spPr>
          <a:xfrm>
            <a:off x="7017847" y="4261142"/>
            <a:ext cx="1996613" cy="624894"/>
          </a:xfrm>
          <a:prstGeom prst="rect">
            <a:avLst/>
          </a:prstGeom>
        </p:spPr>
      </p:pic>
      <p:graphicFrame>
        <p:nvGraphicFramePr>
          <p:cNvPr id="4" name="Table 3">
            <a:extLst>
              <a:ext uri="{FF2B5EF4-FFF2-40B4-BE49-F238E27FC236}">
                <a16:creationId xmlns:a16="http://schemas.microsoft.com/office/drawing/2014/main" id="{74F52FF4-2AEE-ED2F-1204-9367C32CEFA1}"/>
              </a:ext>
            </a:extLst>
          </p:cNvPr>
          <p:cNvGraphicFramePr>
            <a:graphicFrameLocks noGrp="1"/>
          </p:cNvGraphicFramePr>
          <p:nvPr>
            <p:extLst>
              <p:ext uri="{D42A27DB-BD31-4B8C-83A1-F6EECF244321}">
                <p14:modId xmlns:p14="http://schemas.microsoft.com/office/powerpoint/2010/main" val="1891018019"/>
              </p:ext>
            </p:extLst>
          </p:nvPr>
        </p:nvGraphicFramePr>
        <p:xfrm>
          <a:off x="360705" y="1351590"/>
          <a:ext cx="8471320" cy="2720340"/>
        </p:xfrm>
        <a:graphic>
          <a:graphicData uri="http://schemas.openxmlformats.org/drawingml/2006/table">
            <a:tbl>
              <a:tblPr>
                <a:tableStyleId>{C9D0A139-A388-4AB7-8CF6-93BC545BE00A}</a:tableStyleId>
              </a:tblPr>
              <a:tblGrid>
                <a:gridCol w="1056615">
                  <a:extLst>
                    <a:ext uri="{9D8B030D-6E8A-4147-A177-3AD203B41FA5}">
                      <a16:colId xmlns:a16="http://schemas.microsoft.com/office/drawing/2014/main" val="1439560602"/>
                    </a:ext>
                  </a:extLst>
                </a:gridCol>
                <a:gridCol w="1082040">
                  <a:extLst>
                    <a:ext uri="{9D8B030D-6E8A-4147-A177-3AD203B41FA5}">
                      <a16:colId xmlns:a16="http://schemas.microsoft.com/office/drawing/2014/main" val="3910548216"/>
                    </a:ext>
                  </a:extLst>
                </a:gridCol>
                <a:gridCol w="2400300">
                  <a:extLst>
                    <a:ext uri="{9D8B030D-6E8A-4147-A177-3AD203B41FA5}">
                      <a16:colId xmlns:a16="http://schemas.microsoft.com/office/drawing/2014/main" val="2108767154"/>
                    </a:ext>
                  </a:extLst>
                </a:gridCol>
                <a:gridCol w="3932365">
                  <a:extLst>
                    <a:ext uri="{9D8B030D-6E8A-4147-A177-3AD203B41FA5}">
                      <a16:colId xmlns:a16="http://schemas.microsoft.com/office/drawing/2014/main" val="151064942"/>
                    </a:ext>
                  </a:extLst>
                </a:gridCol>
              </a:tblGrid>
              <a:tr h="243425">
                <a:tc gridSpan="2">
                  <a:txBody>
                    <a:bodyPr/>
                    <a:lstStyle/>
                    <a:p>
                      <a:pPr algn="ctr" fontAlgn="ctr"/>
                      <a:r>
                        <a:rPr lang="en-US" sz="1600" b="1" u="none" strike="noStrike" dirty="0">
                          <a:effectLst/>
                        </a:rPr>
                        <a:t>Problem C</a:t>
                      </a:r>
                      <a:endParaRPr lang="en-US" sz="1600" b="1" i="0" u="none" strike="noStrike" dirty="0">
                        <a:solidFill>
                          <a:srgbClr val="000000"/>
                        </a:solidFill>
                        <a:effectLst/>
                        <a:latin typeface="Times New Roman" panose="02020603050405020304" pitchFamily="18" charset="0"/>
                      </a:endParaRPr>
                    </a:p>
                  </a:txBody>
                  <a:tcPr marL="7620" marR="7620" marT="7620" marB="0" anchor="ctr"/>
                </a:tc>
                <a:tc hMerge="1">
                  <a:txBody>
                    <a:bodyPr/>
                    <a:lstStyle/>
                    <a:p>
                      <a:endParaRPr lang="en-US"/>
                    </a:p>
                  </a:txBody>
                  <a:tcPr/>
                </a:tc>
                <a:tc>
                  <a:txBody>
                    <a:bodyPr/>
                    <a:lstStyle/>
                    <a:p>
                      <a:pPr algn="ctr" fontAlgn="ctr"/>
                      <a:r>
                        <a:rPr lang="en-US" sz="1600" b="1" u="none" strike="noStrike" dirty="0">
                          <a:effectLst/>
                        </a:rPr>
                        <a:t>Contributing authors</a:t>
                      </a:r>
                      <a:endParaRPr lang="en-US" sz="1600" b="1"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b="1" u="none" strike="noStrike" dirty="0">
                          <a:effectLst/>
                        </a:rPr>
                        <a:t>School</a:t>
                      </a:r>
                      <a:endParaRPr lang="en-US" sz="1600" b="1" i="0" u="none" strike="noStrike" dirty="0">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3902295628"/>
                  </a:ext>
                </a:extLst>
              </a:tr>
              <a:tr h="685367">
                <a:tc rowSpan="4">
                  <a:txBody>
                    <a:bodyPr/>
                    <a:lstStyle/>
                    <a:p>
                      <a:pPr algn="ctr" fontAlgn="ctr"/>
                      <a:r>
                        <a:rPr lang="en-US" sz="1600" u="none" strike="noStrike" dirty="0">
                          <a:effectLst/>
                        </a:rPr>
                        <a:t>3rd Place</a:t>
                      </a:r>
                      <a:endParaRPr lang="en-US" sz="1600" b="0" i="0" u="none" strike="noStrike" dirty="0">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US" sz="1600" u="none" strike="noStrike">
                          <a:effectLst/>
                        </a:rPr>
                        <a:t>Advisors</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Prof. Roman Solovyev</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Institute for Design Problems in Microelectronics of Russian Academy of Sciences</a:t>
                      </a:r>
                      <a:endParaRPr lang="en-US" sz="16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1392204769"/>
                  </a:ext>
                </a:extLst>
              </a:tr>
              <a:tr h="459266">
                <a:tc vMerge="1">
                  <a:txBody>
                    <a:bodyPr/>
                    <a:lstStyle/>
                    <a:p>
                      <a:endParaRPr lang="en-US"/>
                    </a:p>
                  </a:txBody>
                  <a:tcPr/>
                </a:tc>
                <a:tc vMerge="1">
                  <a:txBody>
                    <a:bodyPr/>
                    <a:lstStyle/>
                    <a:p>
                      <a:endParaRPr lang="en-US"/>
                    </a:p>
                  </a:txBody>
                  <a:tcPr/>
                </a:tc>
                <a:tc>
                  <a:txBody>
                    <a:bodyPr/>
                    <a:lstStyle/>
                    <a:p>
                      <a:pPr algn="ctr" fontAlgn="ctr"/>
                      <a:r>
                        <a:rPr lang="en-US" sz="1600" u="none" strike="noStrike">
                          <a:effectLst/>
                        </a:rPr>
                        <a:t>Prof. Dmitry Telpukhov</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National Research University of Electronic Technology</a:t>
                      </a:r>
                      <a:endParaRPr lang="en-US" sz="16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1183623108"/>
                  </a:ext>
                </a:extLst>
              </a:tr>
              <a:tr h="459266">
                <a:tc vMerge="1">
                  <a:txBody>
                    <a:bodyPr/>
                    <a:lstStyle/>
                    <a:p>
                      <a:endParaRPr lang="en-US"/>
                    </a:p>
                  </a:txBody>
                  <a:tcPr/>
                </a:tc>
                <a:tc rowSpan="2">
                  <a:txBody>
                    <a:bodyPr/>
                    <a:lstStyle/>
                    <a:p>
                      <a:pPr algn="ctr" fontAlgn="ctr"/>
                      <a:r>
                        <a:rPr lang="en-US" sz="1600" u="none" strike="noStrike" dirty="0">
                          <a:effectLst/>
                        </a:rPr>
                        <a:t>Students</a:t>
                      </a:r>
                      <a:endParaRPr lang="en-US" sz="16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Ilya Shafeev</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b"/>
                      <a:r>
                        <a:rPr lang="en-US" sz="1600" u="none" strike="noStrike">
                          <a:effectLst/>
                        </a:rPr>
                        <a:t>National Research University of Electronic Technology</a:t>
                      </a:r>
                      <a:endParaRPr lang="en-US" sz="1600" b="0" i="0" u="none" strike="noStrike">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193864431"/>
                  </a:ext>
                </a:extLst>
              </a:tr>
              <a:tr h="685367">
                <a:tc vMerge="1">
                  <a:txBody>
                    <a:bodyPr/>
                    <a:lstStyle/>
                    <a:p>
                      <a:endParaRPr lang="en-US"/>
                    </a:p>
                  </a:txBody>
                  <a:tcPr/>
                </a:tc>
                <a:tc vMerge="1">
                  <a:txBody>
                    <a:bodyPr/>
                    <a:lstStyle/>
                    <a:p>
                      <a:endParaRPr lang="en-US"/>
                    </a:p>
                  </a:txBody>
                  <a:tcPr/>
                </a:tc>
                <a:tc>
                  <a:txBody>
                    <a:bodyPr/>
                    <a:lstStyle/>
                    <a:p>
                      <a:pPr algn="ctr" fontAlgn="ctr"/>
                      <a:r>
                        <a:rPr lang="en-US" sz="1600" u="none" strike="noStrike">
                          <a:effectLst/>
                        </a:rPr>
                        <a:t>Evgeny Demidov</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b"/>
                      <a:r>
                        <a:rPr lang="en-US" sz="1600" u="none" strike="noStrike" dirty="0">
                          <a:effectLst/>
                        </a:rPr>
                        <a:t>Institute for Design Problems in Microelectronics of Russian Academy of Sciences</a:t>
                      </a:r>
                      <a:endParaRPr lang="en-US" sz="1600" b="0" i="0" u="none" strike="noStrike" dirty="0">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3846256748"/>
                  </a:ext>
                </a:extLst>
              </a:tr>
            </a:tbl>
          </a:graphicData>
        </a:graphic>
      </p:graphicFrame>
    </p:spTree>
    <p:extLst>
      <p:ext uri="{BB962C8B-B14F-4D97-AF65-F5344CB8AC3E}">
        <p14:creationId xmlns:p14="http://schemas.microsoft.com/office/powerpoint/2010/main" val="612282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7475-E5D7-03A8-48D0-CD49C21DB6DD}"/>
              </a:ext>
            </a:extLst>
          </p:cNvPr>
          <p:cNvSpPr>
            <a:spLocks noGrp="1"/>
          </p:cNvSpPr>
          <p:nvPr>
            <p:ph type="title"/>
          </p:nvPr>
        </p:nvSpPr>
        <p:spPr/>
        <p:txBody>
          <a:bodyPr/>
          <a:lstStyle/>
          <a:p>
            <a:r>
              <a:rPr lang="en-US" sz="1800" dirty="0"/>
              <a:t>ICCAD23 Problem C: Static IR drop prediction using machine learning</a:t>
            </a:r>
          </a:p>
        </p:txBody>
      </p:sp>
      <p:sp>
        <p:nvSpPr>
          <p:cNvPr id="3" name="Text Placeholder 2">
            <a:extLst>
              <a:ext uri="{FF2B5EF4-FFF2-40B4-BE49-F238E27FC236}">
                <a16:creationId xmlns:a16="http://schemas.microsoft.com/office/drawing/2014/main" id="{F502B625-97F0-256B-8377-C1C2233E11AD}"/>
              </a:ext>
            </a:extLst>
          </p:cNvPr>
          <p:cNvSpPr>
            <a:spLocks noGrp="1"/>
          </p:cNvSpPr>
          <p:nvPr>
            <p:ph type="body" idx="1"/>
          </p:nvPr>
        </p:nvSpPr>
        <p:spPr>
          <a:xfrm>
            <a:off x="311975" y="720600"/>
            <a:ext cx="8384700" cy="3702300"/>
          </a:xfrm>
        </p:spPr>
        <p:txBody>
          <a:bodyPr/>
          <a:lstStyle/>
          <a:p>
            <a:r>
              <a:rPr lang="en-US" b="1" dirty="0"/>
              <a:t>Second place: </a:t>
            </a:r>
            <a:r>
              <a:rPr lang="en-US" dirty="0"/>
              <a:t>Congratulations!</a:t>
            </a:r>
          </a:p>
        </p:txBody>
      </p:sp>
      <p:pic>
        <p:nvPicPr>
          <p:cNvPr id="9" name="Picture 8">
            <a:extLst>
              <a:ext uri="{FF2B5EF4-FFF2-40B4-BE49-F238E27FC236}">
                <a16:creationId xmlns:a16="http://schemas.microsoft.com/office/drawing/2014/main" id="{5E1FC2E1-DACB-BDC9-BD5B-E5468F245C8B}"/>
              </a:ext>
            </a:extLst>
          </p:cNvPr>
          <p:cNvPicPr>
            <a:picLocks noChangeAspect="1"/>
          </p:cNvPicPr>
          <p:nvPr/>
        </p:nvPicPr>
        <p:blipFill rotWithShape="1">
          <a:blip r:embed="rId2"/>
          <a:srcRect b="12915"/>
          <a:stretch/>
        </p:blipFill>
        <p:spPr>
          <a:xfrm>
            <a:off x="4303922" y="4238451"/>
            <a:ext cx="2491956" cy="670277"/>
          </a:xfrm>
          <a:prstGeom prst="rect">
            <a:avLst/>
          </a:prstGeom>
        </p:spPr>
      </p:pic>
      <p:pic>
        <p:nvPicPr>
          <p:cNvPr id="10" name="Picture 9">
            <a:extLst>
              <a:ext uri="{FF2B5EF4-FFF2-40B4-BE49-F238E27FC236}">
                <a16:creationId xmlns:a16="http://schemas.microsoft.com/office/drawing/2014/main" id="{5602AD2B-38E9-7107-39F4-C6E427F5EA10}"/>
              </a:ext>
            </a:extLst>
          </p:cNvPr>
          <p:cNvPicPr>
            <a:picLocks noChangeAspect="1"/>
          </p:cNvPicPr>
          <p:nvPr/>
        </p:nvPicPr>
        <p:blipFill>
          <a:blip r:embed="rId3"/>
          <a:stretch>
            <a:fillRect/>
          </a:stretch>
        </p:blipFill>
        <p:spPr>
          <a:xfrm>
            <a:off x="7017847" y="4261142"/>
            <a:ext cx="1996613" cy="624894"/>
          </a:xfrm>
          <a:prstGeom prst="rect">
            <a:avLst/>
          </a:prstGeom>
        </p:spPr>
      </p:pic>
      <p:graphicFrame>
        <p:nvGraphicFramePr>
          <p:cNvPr id="5" name="Table 4">
            <a:extLst>
              <a:ext uri="{FF2B5EF4-FFF2-40B4-BE49-F238E27FC236}">
                <a16:creationId xmlns:a16="http://schemas.microsoft.com/office/drawing/2014/main" id="{96DA6A46-76E2-1DDA-F528-B5BF678C7A19}"/>
              </a:ext>
            </a:extLst>
          </p:cNvPr>
          <p:cNvGraphicFramePr>
            <a:graphicFrameLocks noGrp="1"/>
          </p:cNvGraphicFramePr>
          <p:nvPr>
            <p:extLst>
              <p:ext uri="{D42A27DB-BD31-4B8C-83A1-F6EECF244321}">
                <p14:modId xmlns:p14="http://schemas.microsoft.com/office/powerpoint/2010/main" val="2014691654"/>
              </p:ext>
            </p:extLst>
          </p:nvPr>
        </p:nvGraphicFramePr>
        <p:xfrm>
          <a:off x="586740" y="1534866"/>
          <a:ext cx="7970519" cy="2263140"/>
        </p:xfrm>
        <a:graphic>
          <a:graphicData uri="http://schemas.openxmlformats.org/drawingml/2006/table">
            <a:tbl>
              <a:tblPr>
                <a:tableStyleId>{C9D0A139-A388-4AB7-8CF6-93BC545BE00A}</a:tableStyleId>
              </a:tblPr>
              <a:tblGrid>
                <a:gridCol w="960120">
                  <a:extLst>
                    <a:ext uri="{9D8B030D-6E8A-4147-A177-3AD203B41FA5}">
                      <a16:colId xmlns:a16="http://schemas.microsoft.com/office/drawing/2014/main" val="4028052528"/>
                    </a:ext>
                  </a:extLst>
                </a:gridCol>
                <a:gridCol w="1188720">
                  <a:extLst>
                    <a:ext uri="{9D8B030D-6E8A-4147-A177-3AD203B41FA5}">
                      <a16:colId xmlns:a16="http://schemas.microsoft.com/office/drawing/2014/main" val="846553034"/>
                    </a:ext>
                  </a:extLst>
                </a:gridCol>
                <a:gridCol w="2590800">
                  <a:extLst>
                    <a:ext uri="{9D8B030D-6E8A-4147-A177-3AD203B41FA5}">
                      <a16:colId xmlns:a16="http://schemas.microsoft.com/office/drawing/2014/main" val="4029524097"/>
                    </a:ext>
                  </a:extLst>
                </a:gridCol>
                <a:gridCol w="3230879">
                  <a:extLst>
                    <a:ext uri="{9D8B030D-6E8A-4147-A177-3AD203B41FA5}">
                      <a16:colId xmlns:a16="http://schemas.microsoft.com/office/drawing/2014/main" val="3825697071"/>
                    </a:ext>
                  </a:extLst>
                </a:gridCol>
              </a:tblGrid>
              <a:tr h="218603">
                <a:tc gridSpan="2">
                  <a:txBody>
                    <a:bodyPr/>
                    <a:lstStyle/>
                    <a:p>
                      <a:pPr algn="ctr" fontAlgn="ctr"/>
                      <a:r>
                        <a:rPr lang="en-US" sz="1600" b="1" u="none" strike="noStrike">
                          <a:effectLst/>
                        </a:rPr>
                        <a:t>Problem C</a:t>
                      </a:r>
                      <a:endParaRPr lang="en-US" sz="1600" b="1" i="0" u="none" strike="noStrike">
                        <a:solidFill>
                          <a:srgbClr val="000000"/>
                        </a:solidFill>
                        <a:effectLst/>
                        <a:latin typeface="Times New Roman" panose="02020603050405020304" pitchFamily="18" charset="0"/>
                      </a:endParaRPr>
                    </a:p>
                  </a:txBody>
                  <a:tcPr marL="7620" marR="7620" marT="7620" marB="0" anchor="ctr"/>
                </a:tc>
                <a:tc hMerge="1">
                  <a:txBody>
                    <a:bodyPr/>
                    <a:lstStyle/>
                    <a:p>
                      <a:endParaRPr lang="en-US"/>
                    </a:p>
                  </a:txBody>
                  <a:tcPr/>
                </a:tc>
                <a:tc>
                  <a:txBody>
                    <a:bodyPr/>
                    <a:lstStyle/>
                    <a:p>
                      <a:pPr algn="ctr" fontAlgn="ctr"/>
                      <a:r>
                        <a:rPr lang="en-US" sz="1600" b="1" u="none" strike="noStrike">
                          <a:effectLst/>
                        </a:rPr>
                        <a:t>Contributing authors</a:t>
                      </a:r>
                      <a:endParaRPr lang="en-US" sz="16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b="1" u="none" strike="noStrike" dirty="0">
                          <a:effectLst/>
                        </a:rPr>
                        <a:t>School</a:t>
                      </a:r>
                      <a:endParaRPr lang="en-US" sz="1600" b="1" i="0" u="none" strike="noStrike" dirty="0">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2811550191"/>
                  </a:ext>
                </a:extLst>
              </a:tr>
              <a:tr h="218603">
                <a:tc rowSpan="8">
                  <a:txBody>
                    <a:bodyPr/>
                    <a:lstStyle/>
                    <a:p>
                      <a:pPr algn="ctr" fontAlgn="ctr"/>
                      <a:r>
                        <a:rPr lang="en-US" sz="1600" u="none" strike="noStrike" dirty="0">
                          <a:effectLst/>
                        </a:rPr>
                        <a:t>2nd Place</a:t>
                      </a:r>
                      <a:endParaRPr lang="en-US" sz="1600" b="0" i="0" u="none" strike="noStrike" dirty="0">
                        <a:solidFill>
                          <a:srgbClr val="000000"/>
                        </a:solidFill>
                        <a:effectLst/>
                        <a:latin typeface="Times New Roman" panose="02020603050405020304" pitchFamily="18" charset="0"/>
                      </a:endParaRPr>
                    </a:p>
                  </a:txBody>
                  <a:tcPr marL="7620" marR="7620" marT="7620" marB="0" anchor="ctr"/>
                </a:tc>
                <a:tc rowSpan="3">
                  <a:txBody>
                    <a:bodyPr/>
                    <a:lstStyle/>
                    <a:p>
                      <a:pPr algn="ctr" fontAlgn="ctr"/>
                      <a:r>
                        <a:rPr lang="en-US" sz="1600" u="none" strike="noStrike">
                          <a:effectLst/>
                        </a:rPr>
                        <a:t>Advisors</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Prof. Zhifeng Lin</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dirty="0">
                          <a:effectLst/>
                        </a:rPr>
                        <a:t>Fuzhou University</a:t>
                      </a:r>
                      <a:endParaRPr lang="en-US" sz="1600" b="0" i="0" u="none" strike="noStrike" dirty="0">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3527930540"/>
                  </a:ext>
                </a:extLst>
              </a:tr>
              <a:tr h="218603">
                <a:tc vMerge="1">
                  <a:txBody>
                    <a:bodyPr/>
                    <a:lstStyle/>
                    <a:p>
                      <a:endParaRPr lang="en-US"/>
                    </a:p>
                  </a:txBody>
                  <a:tcPr/>
                </a:tc>
                <a:tc vMerge="1">
                  <a:txBody>
                    <a:bodyPr/>
                    <a:lstStyle/>
                    <a:p>
                      <a:endParaRPr lang="en-US"/>
                    </a:p>
                  </a:txBody>
                  <a:tcPr/>
                </a:tc>
                <a:tc>
                  <a:txBody>
                    <a:bodyPr/>
                    <a:lstStyle/>
                    <a:p>
                      <a:pPr algn="ctr" fontAlgn="ctr"/>
                      <a:r>
                        <a:rPr lang="en-US" sz="1600" u="none" strike="noStrike">
                          <a:effectLst/>
                        </a:rPr>
                        <a:t>Prof. Jianli Chen</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Fudan University</a:t>
                      </a:r>
                      <a:endParaRPr lang="en-US" sz="16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3711739229"/>
                  </a:ext>
                </a:extLst>
              </a:tr>
              <a:tr h="218603">
                <a:tc vMerge="1">
                  <a:txBody>
                    <a:bodyPr/>
                    <a:lstStyle/>
                    <a:p>
                      <a:endParaRPr lang="en-US"/>
                    </a:p>
                  </a:txBody>
                  <a:tcPr/>
                </a:tc>
                <a:tc vMerge="1">
                  <a:txBody>
                    <a:bodyPr/>
                    <a:lstStyle/>
                    <a:p>
                      <a:endParaRPr lang="en-US"/>
                    </a:p>
                  </a:txBody>
                  <a:tcPr/>
                </a:tc>
                <a:tc>
                  <a:txBody>
                    <a:bodyPr/>
                    <a:lstStyle/>
                    <a:p>
                      <a:pPr algn="ctr" fontAlgn="ctr"/>
                      <a:r>
                        <a:rPr lang="en-US" sz="1600" u="none" strike="noStrike">
                          <a:effectLst/>
                        </a:rPr>
                        <a:t>Prof. Jun Yu</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Fudan University</a:t>
                      </a:r>
                      <a:endParaRPr lang="en-US" sz="16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2773166740"/>
                  </a:ext>
                </a:extLst>
              </a:tr>
              <a:tr h="218603">
                <a:tc vMerge="1">
                  <a:txBody>
                    <a:bodyPr/>
                    <a:lstStyle/>
                    <a:p>
                      <a:endParaRPr lang="en-US"/>
                    </a:p>
                  </a:txBody>
                  <a:tcPr/>
                </a:tc>
                <a:tc rowSpan="5">
                  <a:txBody>
                    <a:bodyPr/>
                    <a:lstStyle/>
                    <a:p>
                      <a:pPr algn="ctr" fontAlgn="ctr"/>
                      <a:r>
                        <a:rPr lang="en-US" sz="1600" u="none" strike="noStrike">
                          <a:effectLst/>
                        </a:rPr>
                        <a:t>Students</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Yilu Chen</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Fuzhou University</a:t>
                      </a:r>
                      <a:endParaRPr lang="en-US" sz="16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44730336"/>
                  </a:ext>
                </a:extLst>
              </a:tr>
              <a:tr h="218603">
                <a:tc vMerge="1">
                  <a:txBody>
                    <a:bodyPr/>
                    <a:lstStyle/>
                    <a:p>
                      <a:endParaRPr lang="en-US"/>
                    </a:p>
                  </a:txBody>
                  <a:tcPr/>
                </a:tc>
                <a:tc vMerge="1">
                  <a:txBody>
                    <a:bodyPr/>
                    <a:lstStyle/>
                    <a:p>
                      <a:endParaRPr lang="en-US"/>
                    </a:p>
                  </a:txBody>
                  <a:tcPr/>
                </a:tc>
                <a:tc>
                  <a:txBody>
                    <a:bodyPr/>
                    <a:lstStyle/>
                    <a:p>
                      <a:pPr algn="ctr" fontAlgn="ctr"/>
                      <a:r>
                        <a:rPr lang="en-US" sz="1600" u="none" strike="noStrike">
                          <a:effectLst/>
                        </a:rPr>
                        <a:t>Min Wei</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b"/>
                      <a:r>
                        <a:rPr lang="en-US" sz="1600" u="none" strike="noStrike">
                          <a:effectLst/>
                        </a:rPr>
                        <a:t>Fudan University</a:t>
                      </a:r>
                      <a:endParaRPr lang="en-US" sz="1600" b="0" i="0" u="none" strike="noStrike">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1254207285"/>
                  </a:ext>
                </a:extLst>
              </a:tr>
              <a:tr h="249493">
                <a:tc vMerge="1">
                  <a:txBody>
                    <a:bodyPr/>
                    <a:lstStyle/>
                    <a:p>
                      <a:endParaRPr lang="en-US"/>
                    </a:p>
                  </a:txBody>
                  <a:tcPr/>
                </a:tc>
                <a:tc vMerge="1">
                  <a:txBody>
                    <a:bodyPr/>
                    <a:lstStyle/>
                    <a:p>
                      <a:endParaRPr lang="en-US"/>
                    </a:p>
                  </a:txBody>
                  <a:tcPr/>
                </a:tc>
                <a:tc>
                  <a:txBody>
                    <a:bodyPr/>
                    <a:lstStyle/>
                    <a:p>
                      <a:pPr algn="ctr" fontAlgn="ctr"/>
                      <a:r>
                        <a:rPr lang="en-US" sz="1600" u="none" strike="noStrike">
                          <a:effectLst/>
                        </a:rPr>
                        <a:t>Xingyu Tong</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b"/>
                      <a:r>
                        <a:rPr lang="en-US" sz="1600" u="none" strike="noStrike">
                          <a:effectLst/>
                        </a:rPr>
                        <a:t>Fudan University</a:t>
                      </a:r>
                      <a:endParaRPr lang="en-US" sz="1600" b="0" i="0" u="none" strike="noStrike">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3334240678"/>
                  </a:ext>
                </a:extLst>
              </a:tr>
              <a:tr h="249493">
                <a:tc vMerge="1">
                  <a:txBody>
                    <a:bodyPr/>
                    <a:lstStyle/>
                    <a:p>
                      <a:endParaRPr lang="en-US"/>
                    </a:p>
                  </a:txBody>
                  <a:tcPr/>
                </a:tc>
                <a:tc vMerge="1">
                  <a:txBody>
                    <a:bodyPr/>
                    <a:lstStyle/>
                    <a:p>
                      <a:endParaRPr lang="en-US"/>
                    </a:p>
                  </a:txBody>
                  <a:tcPr/>
                </a:tc>
                <a:tc>
                  <a:txBody>
                    <a:bodyPr/>
                    <a:lstStyle/>
                    <a:p>
                      <a:pPr algn="ctr" fontAlgn="ctr"/>
                      <a:r>
                        <a:rPr lang="en-US" sz="1600" u="none" strike="noStrike">
                          <a:effectLst/>
                        </a:rPr>
                        <a:t>Zhijie Cai</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b"/>
                      <a:r>
                        <a:rPr lang="en-US" sz="1600" u="none" strike="noStrike">
                          <a:effectLst/>
                        </a:rPr>
                        <a:t>Fudan University</a:t>
                      </a:r>
                      <a:endParaRPr lang="en-US" sz="1600" b="0" i="0" u="none" strike="noStrike">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1320278003"/>
                  </a:ext>
                </a:extLst>
              </a:tr>
              <a:tr h="249493">
                <a:tc vMerge="1">
                  <a:txBody>
                    <a:bodyPr/>
                    <a:lstStyle/>
                    <a:p>
                      <a:endParaRPr lang="en-US"/>
                    </a:p>
                  </a:txBody>
                  <a:tcPr/>
                </a:tc>
                <a:tc vMerge="1">
                  <a:txBody>
                    <a:bodyPr/>
                    <a:lstStyle/>
                    <a:p>
                      <a:endParaRPr lang="en-US"/>
                    </a:p>
                  </a:txBody>
                  <a:tcPr/>
                </a:tc>
                <a:tc>
                  <a:txBody>
                    <a:bodyPr/>
                    <a:lstStyle/>
                    <a:p>
                      <a:pPr algn="ctr" fontAlgn="ctr"/>
                      <a:r>
                        <a:rPr lang="en-US" sz="1600" u="none" strike="noStrike">
                          <a:effectLst/>
                        </a:rPr>
                        <a:t>Guohao Chen</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b"/>
                      <a:r>
                        <a:rPr lang="en-US" sz="1600" u="none" strike="noStrike" dirty="0">
                          <a:effectLst/>
                        </a:rPr>
                        <a:t>Fudan University</a:t>
                      </a:r>
                      <a:endParaRPr lang="en-US" sz="1600" b="0" i="0" u="none" strike="noStrike" dirty="0">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1148224402"/>
                  </a:ext>
                </a:extLst>
              </a:tr>
            </a:tbl>
          </a:graphicData>
        </a:graphic>
      </p:graphicFrame>
    </p:spTree>
    <p:extLst>
      <p:ext uri="{BB962C8B-B14F-4D97-AF65-F5344CB8AC3E}">
        <p14:creationId xmlns:p14="http://schemas.microsoft.com/office/powerpoint/2010/main" val="2563465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7475-E5D7-03A8-48D0-CD49C21DB6DD}"/>
              </a:ext>
            </a:extLst>
          </p:cNvPr>
          <p:cNvSpPr>
            <a:spLocks noGrp="1"/>
          </p:cNvSpPr>
          <p:nvPr>
            <p:ph type="title"/>
          </p:nvPr>
        </p:nvSpPr>
        <p:spPr/>
        <p:txBody>
          <a:bodyPr/>
          <a:lstStyle/>
          <a:p>
            <a:r>
              <a:rPr lang="en-US" sz="1800" dirty="0"/>
              <a:t>ICCAD23 Problem C: Static IR drop prediction using machine learning</a:t>
            </a:r>
          </a:p>
        </p:txBody>
      </p:sp>
      <p:sp>
        <p:nvSpPr>
          <p:cNvPr id="3" name="Text Placeholder 2">
            <a:extLst>
              <a:ext uri="{FF2B5EF4-FFF2-40B4-BE49-F238E27FC236}">
                <a16:creationId xmlns:a16="http://schemas.microsoft.com/office/drawing/2014/main" id="{F502B625-97F0-256B-8377-C1C2233E11AD}"/>
              </a:ext>
            </a:extLst>
          </p:cNvPr>
          <p:cNvSpPr>
            <a:spLocks noGrp="1"/>
          </p:cNvSpPr>
          <p:nvPr>
            <p:ph type="body" idx="1"/>
          </p:nvPr>
        </p:nvSpPr>
        <p:spPr>
          <a:xfrm>
            <a:off x="311975" y="720600"/>
            <a:ext cx="8384700" cy="3702300"/>
          </a:xfrm>
        </p:spPr>
        <p:txBody>
          <a:bodyPr/>
          <a:lstStyle/>
          <a:p>
            <a:r>
              <a:rPr lang="en-US" b="1" dirty="0"/>
              <a:t>First place: </a:t>
            </a:r>
            <a:r>
              <a:rPr lang="en-US" dirty="0"/>
              <a:t>Congratulations!</a:t>
            </a:r>
          </a:p>
        </p:txBody>
      </p:sp>
      <p:pic>
        <p:nvPicPr>
          <p:cNvPr id="9" name="Picture 8">
            <a:extLst>
              <a:ext uri="{FF2B5EF4-FFF2-40B4-BE49-F238E27FC236}">
                <a16:creationId xmlns:a16="http://schemas.microsoft.com/office/drawing/2014/main" id="{5E1FC2E1-DACB-BDC9-BD5B-E5468F245C8B}"/>
              </a:ext>
            </a:extLst>
          </p:cNvPr>
          <p:cNvPicPr>
            <a:picLocks noChangeAspect="1"/>
          </p:cNvPicPr>
          <p:nvPr/>
        </p:nvPicPr>
        <p:blipFill rotWithShape="1">
          <a:blip r:embed="rId2"/>
          <a:srcRect b="12915"/>
          <a:stretch/>
        </p:blipFill>
        <p:spPr>
          <a:xfrm>
            <a:off x="4303922" y="4238451"/>
            <a:ext cx="2491956" cy="670277"/>
          </a:xfrm>
          <a:prstGeom prst="rect">
            <a:avLst/>
          </a:prstGeom>
        </p:spPr>
      </p:pic>
      <p:pic>
        <p:nvPicPr>
          <p:cNvPr id="10" name="Picture 9">
            <a:extLst>
              <a:ext uri="{FF2B5EF4-FFF2-40B4-BE49-F238E27FC236}">
                <a16:creationId xmlns:a16="http://schemas.microsoft.com/office/drawing/2014/main" id="{5602AD2B-38E9-7107-39F4-C6E427F5EA10}"/>
              </a:ext>
            </a:extLst>
          </p:cNvPr>
          <p:cNvPicPr>
            <a:picLocks noChangeAspect="1"/>
          </p:cNvPicPr>
          <p:nvPr/>
        </p:nvPicPr>
        <p:blipFill>
          <a:blip r:embed="rId3"/>
          <a:stretch>
            <a:fillRect/>
          </a:stretch>
        </p:blipFill>
        <p:spPr>
          <a:xfrm>
            <a:off x="7017847" y="4261142"/>
            <a:ext cx="1996613" cy="624894"/>
          </a:xfrm>
          <a:prstGeom prst="rect">
            <a:avLst/>
          </a:prstGeom>
        </p:spPr>
      </p:pic>
      <p:graphicFrame>
        <p:nvGraphicFramePr>
          <p:cNvPr id="4" name="Table 3">
            <a:extLst>
              <a:ext uri="{FF2B5EF4-FFF2-40B4-BE49-F238E27FC236}">
                <a16:creationId xmlns:a16="http://schemas.microsoft.com/office/drawing/2014/main" id="{70CEA338-4812-859B-62AD-DCF335479412}"/>
              </a:ext>
            </a:extLst>
          </p:cNvPr>
          <p:cNvGraphicFramePr>
            <a:graphicFrameLocks noGrp="1"/>
          </p:cNvGraphicFramePr>
          <p:nvPr>
            <p:extLst>
              <p:ext uri="{D42A27DB-BD31-4B8C-83A1-F6EECF244321}">
                <p14:modId xmlns:p14="http://schemas.microsoft.com/office/powerpoint/2010/main" val="1549617615"/>
              </p:ext>
            </p:extLst>
          </p:nvPr>
        </p:nvGraphicFramePr>
        <p:xfrm>
          <a:off x="420625" y="1487762"/>
          <a:ext cx="8253587" cy="2203926"/>
        </p:xfrm>
        <a:graphic>
          <a:graphicData uri="http://schemas.openxmlformats.org/drawingml/2006/table">
            <a:tbl>
              <a:tblPr>
                <a:tableStyleId>{C9D0A139-A388-4AB7-8CF6-93BC545BE00A}</a:tableStyleId>
              </a:tblPr>
              <a:tblGrid>
                <a:gridCol w="969242">
                  <a:extLst>
                    <a:ext uri="{9D8B030D-6E8A-4147-A177-3AD203B41FA5}">
                      <a16:colId xmlns:a16="http://schemas.microsoft.com/office/drawing/2014/main" val="1989454246"/>
                    </a:ext>
                  </a:extLst>
                </a:gridCol>
                <a:gridCol w="1010681">
                  <a:extLst>
                    <a:ext uri="{9D8B030D-6E8A-4147-A177-3AD203B41FA5}">
                      <a16:colId xmlns:a16="http://schemas.microsoft.com/office/drawing/2014/main" val="3328017591"/>
                    </a:ext>
                  </a:extLst>
                </a:gridCol>
                <a:gridCol w="2277648">
                  <a:extLst>
                    <a:ext uri="{9D8B030D-6E8A-4147-A177-3AD203B41FA5}">
                      <a16:colId xmlns:a16="http://schemas.microsoft.com/office/drawing/2014/main" val="476964506"/>
                    </a:ext>
                  </a:extLst>
                </a:gridCol>
                <a:gridCol w="3996016">
                  <a:extLst>
                    <a:ext uri="{9D8B030D-6E8A-4147-A177-3AD203B41FA5}">
                      <a16:colId xmlns:a16="http://schemas.microsoft.com/office/drawing/2014/main" val="1329655239"/>
                    </a:ext>
                  </a:extLst>
                </a:gridCol>
              </a:tblGrid>
              <a:tr h="625569">
                <a:tc gridSpan="2">
                  <a:txBody>
                    <a:bodyPr/>
                    <a:lstStyle/>
                    <a:p>
                      <a:pPr algn="ctr" fontAlgn="ctr"/>
                      <a:r>
                        <a:rPr lang="en-US" sz="1600" b="1" u="none" strike="noStrike">
                          <a:effectLst/>
                        </a:rPr>
                        <a:t>Problem C</a:t>
                      </a:r>
                      <a:endParaRPr lang="en-US" sz="1600" b="1" i="0" u="none" strike="noStrike">
                        <a:solidFill>
                          <a:srgbClr val="000000"/>
                        </a:solidFill>
                        <a:effectLst/>
                        <a:latin typeface="Times New Roman" panose="02020603050405020304" pitchFamily="18" charset="0"/>
                      </a:endParaRPr>
                    </a:p>
                  </a:txBody>
                  <a:tcPr marL="7620" marR="7620" marT="7620" marB="0" anchor="ctr"/>
                </a:tc>
                <a:tc hMerge="1">
                  <a:txBody>
                    <a:bodyPr/>
                    <a:lstStyle/>
                    <a:p>
                      <a:endParaRPr lang="en-US"/>
                    </a:p>
                  </a:txBody>
                  <a:tcPr/>
                </a:tc>
                <a:tc>
                  <a:txBody>
                    <a:bodyPr/>
                    <a:lstStyle/>
                    <a:p>
                      <a:pPr algn="ctr" fontAlgn="ctr"/>
                      <a:r>
                        <a:rPr lang="en-US" sz="1600" b="1" u="none" strike="noStrike">
                          <a:effectLst/>
                        </a:rPr>
                        <a:t>Contributing authors</a:t>
                      </a:r>
                      <a:endParaRPr lang="en-US" sz="16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b="1" u="none" strike="noStrike" dirty="0">
                          <a:effectLst/>
                        </a:rPr>
                        <a:t>School</a:t>
                      </a:r>
                      <a:endParaRPr lang="en-US" sz="1600" b="1" i="0" u="none" strike="noStrike" dirty="0">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3703562588"/>
                  </a:ext>
                </a:extLst>
              </a:tr>
              <a:tr h="625569">
                <a:tc rowSpan="4">
                  <a:txBody>
                    <a:bodyPr/>
                    <a:lstStyle/>
                    <a:p>
                      <a:pPr algn="ctr" fontAlgn="ctr"/>
                      <a:r>
                        <a:rPr lang="en-US" sz="1600" u="none" strike="noStrike">
                          <a:effectLst/>
                        </a:rPr>
                        <a:t>1st Place</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Advisors</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Prof. Hung-Ming Chen</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National Yang Ming Chiao Tung University</a:t>
                      </a:r>
                      <a:endParaRPr lang="en-US" sz="16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4045302457"/>
                  </a:ext>
                </a:extLst>
              </a:tr>
              <a:tr h="317596">
                <a:tc vMerge="1">
                  <a:txBody>
                    <a:bodyPr/>
                    <a:lstStyle/>
                    <a:p>
                      <a:endParaRPr lang="en-US"/>
                    </a:p>
                  </a:txBody>
                  <a:tcPr/>
                </a:tc>
                <a:tc rowSpan="3">
                  <a:txBody>
                    <a:bodyPr/>
                    <a:lstStyle/>
                    <a:p>
                      <a:pPr algn="ctr" fontAlgn="ctr"/>
                      <a:r>
                        <a:rPr lang="en-US" sz="1600" u="none" strike="noStrike">
                          <a:effectLst/>
                        </a:rPr>
                        <a:t>Students</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Yu-Tung Liu</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National Yang Ming Chiao Tung University</a:t>
                      </a:r>
                      <a:endParaRPr lang="en-US" sz="16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3556153050"/>
                  </a:ext>
                </a:extLst>
              </a:tr>
              <a:tr h="317596">
                <a:tc vMerge="1">
                  <a:txBody>
                    <a:bodyPr/>
                    <a:lstStyle/>
                    <a:p>
                      <a:endParaRPr lang="en-US"/>
                    </a:p>
                  </a:txBody>
                  <a:tcPr/>
                </a:tc>
                <a:tc vMerge="1">
                  <a:txBody>
                    <a:bodyPr/>
                    <a:lstStyle/>
                    <a:p>
                      <a:endParaRPr lang="en-US"/>
                    </a:p>
                  </a:txBody>
                  <a:tcPr/>
                </a:tc>
                <a:tc>
                  <a:txBody>
                    <a:bodyPr/>
                    <a:lstStyle/>
                    <a:p>
                      <a:pPr algn="ctr" fontAlgn="ctr"/>
                      <a:r>
                        <a:rPr lang="en-US" sz="1600" u="none" strike="noStrike">
                          <a:effectLst/>
                        </a:rPr>
                        <a:t>Yu-Hao Cheng</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a:effectLst/>
                        </a:rPr>
                        <a:t>National Yang Ming Chiao Tung University</a:t>
                      </a:r>
                      <a:endParaRPr lang="en-US" sz="16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312964564"/>
                  </a:ext>
                </a:extLst>
              </a:tr>
              <a:tr h="317596">
                <a:tc vMerge="1">
                  <a:txBody>
                    <a:bodyPr/>
                    <a:lstStyle/>
                    <a:p>
                      <a:endParaRPr lang="en-US"/>
                    </a:p>
                  </a:txBody>
                  <a:tcPr/>
                </a:tc>
                <a:tc vMerge="1">
                  <a:txBody>
                    <a:bodyPr/>
                    <a:lstStyle/>
                    <a:p>
                      <a:endParaRPr lang="en-US"/>
                    </a:p>
                  </a:txBody>
                  <a:tcPr/>
                </a:tc>
                <a:tc>
                  <a:txBody>
                    <a:bodyPr/>
                    <a:lstStyle/>
                    <a:p>
                      <a:pPr algn="ctr" fontAlgn="ctr"/>
                      <a:r>
                        <a:rPr lang="en-US" sz="1600" u="none" strike="noStrike">
                          <a:effectLst/>
                        </a:rPr>
                        <a:t>Shao-Yu Wu </a:t>
                      </a:r>
                      <a:endParaRPr lang="en-US" sz="16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1600" u="none" strike="noStrike" dirty="0">
                          <a:effectLst/>
                        </a:rPr>
                        <a:t>National Yang Ming Chiao Tung University</a:t>
                      </a:r>
                      <a:endParaRPr lang="en-US" sz="1600" b="0" i="0" u="none" strike="noStrike" dirty="0">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263531626"/>
                  </a:ext>
                </a:extLst>
              </a:tr>
            </a:tbl>
          </a:graphicData>
        </a:graphic>
      </p:graphicFrame>
    </p:spTree>
    <p:extLst>
      <p:ext uri="{BB962C8B-B14F-4D97-AF65-F5344CB8AC3E}">
        <p14:creationId xmlns:p14="http://schemas.microsoft.com/office/powerpoint/2010/main" val="738523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7475-E5D7-03A8-48D0-CD49C21DB6DD}"/>
              </a:ext>
            </a:extLst>
          </p:cNvPr>
          <p:cNvSpPr>
            <a:spLocks noGrp="1"/>
          </p:cNvSpPr>
          <p:nvPr>
            <p:ph type="title"/>
          </p:nvPr>
        </p:nvSpPr>
        <p:spPr/>
        <p:txBody>
          <a:bodyPr/>
          <a:lstStyle/>
          <a:p>
            <a:r>
              <a:rPr lang="en-US" sz="1800" dirty="0"/>
              <a:t>ICCAD23 Problem C: Static IR drop prediction using machine learning</a:t>
            </a:r>
          </a:p>
        </p:txBody>
      </p:sp>
      <p:sp>
        <p:nvSpPr>
          <p:cNvPr id="3" name="Text Placeholder 2">
            <a:extLst>
              <a:ext uri="{FF2B5EF4-FFF2-40B4-BE49-F238E27FC236}">
                <a16:creationId xmlns:a16="http://schemas.microsoft.com/office/drawing/2014/main" id="{F502B625-97F0-256B-8377-C1C2233E11AD}"/>
              </a:ext>
            </a:extLst>
          </p:cNvPr>
          <p:cNvSpPr>
            <a:spLocks noGrp="1"/>
          </p:cNvSpPr>
          <p:nvPr>
            <p:ph type="body" idx="1"/>
          </p:nvPr>
        </p:nvSpPr>
        <p:spPr>
          <a:xfrm>
            <a:off x="311975" y="720600"/>
            <a:ext cx="8384700" cy="3702300"/>
          </a:xfrm>
        </p:spPr>
        <p:txBody>
          <a:bodyPr/>
          <a:lstStyle/>
          <a:p>
            <a:r>
              <a:rPr lang="en-US" b="1" dirty="0"/>
              <a:t>Honorable mention: </a:t>
            </a:r>
            <a:r>
              <a:rPr lang="en-US" dirty="0"/>
              <a:t>Congratulations!</a:t>
            </a:r>
          </a:p>
        </p:txBody>
      </p:sp>
      <p:graphicFrame>
        <p:nvGraphicFramePr>
          <p:cNvPr id="8" name="Table 7">
            <a:extLst>
              <a:ext uri="{FF2B5EF4-FFF2-40B4-BE49-F238E27FC236}">
                <a16:creationId xmlns:a16="http://schemas.microsoft.com/office/drawing/2014/main" id="{2312D6F8-FABD-CCC9-CB6C-C1147A86A562}"/>
              </a:ext>
            </a:extLst>
          </p:cNvPr>
          <p:cNvGraphicFramePr>
            <a:graphicFrameLocks noGrp="1"/>
          </p:cNvGraphicFramePr>
          <p:nvPr>
            <p:extLst>
              <p:ext uri="{D42A27DB-BD31-4B8C-83A1-F6EECF244321}">
                <p14:modId xmlns:p14="http://schemas.microsoft.com/office/powerpoint/2010/main" val="449558782"/>
              </p:ext>
            </p:extLst>
          </p:nvPr>
        </p:nvGraphicFramePr>
        <p:xfrm>
          <a:off x="664384" y="1569720"/>
          <a:ext cx="7915736" cy="2136378"/>
        </p:xfrm>
        <a:graphic>
          <a:graphicData uri="http://schemas.openxmlformats.org/drawingml/2006/table">
            <a:tbl>
              <a:tblPr/>
              <a:tblGrid>
                <a:gridCol w="1834976">
                  <a:extLst>
                    <a:ext uri="{9D8B030D-6E8A-4147-A177-3AD203B41FA5}">
                      <a16:colId xmlns:a16="http://schemas.microsoft.com/office/drawing/2014/main" val="384063063"/>
                    </a:ext>
                  </a:extLst>
                </a:gridCol>
                <a:gridCol w="1821180">
                  <a:extLst>
                    <a:ext uri="{9D8B030D-6E8A-4147-A177-3AD203B41FA5}">
                      <a16:colId xmlns:a16="http://schemas.microsoft.com/office/drawing/2014/main" val="1164862506"/>
                    </a:ext>
                  </a:extLst>
                </a:gridCol>
                <a:gridCol w="2280646">
                  <a:extLst>
                    <a:ext uri="{9D8B030D-6E8A-4147-A177-3AD203B41FA5}">
                      <a16:colId xmlns:a16="http://schemas.microsoft.com/office/drawing/2014/main" val="3652050089"/>
                    </a:ext>
                  </a:extLst>
                </a:gridCol>
                <a:gridCol w="1978934">
                  <a:extLst>
                    <a:ext uri="{9D8B030D-6E8A-4147-A177-3AD203B41FA5}">
                      <a16:colId xmlns:a16="http://schemas.microsoft.com/office/drawing/2014/main" val="1385178125"/>
                    </a:ext>
                  </a:extLst>
                </a:gridCol>
              </a:tblGrid>
              <a:tr h="554227">
                <a:tc gridSpan="2">
                  <a:txBody>
                    <a:bodyPr/>
                    <a:lstStyle/>
                    <a:p>
                      <a:pPr algn="ctr" fontAlgn="ctr"/>
                      <a:r>
                        <a:rPr lang="en-US" sz="1600" b="1" i="0" u="none" strike="noStrike" dirty="0">
                          <a:solidFill>
                            <a:srgbClr val="000000"/>
                          </a:solidFill>
                          <a:effectLst/>
                          <a:latin typeface="+mj-lt"/>
                        </a:rPr>
                        <a:t>Problem 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600" b="1" i="0" u="none" strike="noStrike" dirty="0">
                          <a:solidFill>
                            <a:srgbClr val="000000"/>
                          </a:solidFill>
                          <a:effectLst/>
                          <a:latin typeface="+mj-lt"/>
                        </a:rPr>
                        <a:t>Contributing authors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mj-lt"/>
                        </a:rPr>
                        <a:t>School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2660054"/>
                  </a:ext>
                </a:extLst>
              </a:tr>
              <a:tr h="266224">
                <a:tc rowSpan="5">
                  <a:txBody>
                    <a:bodyPr/>
                    <a:lstStyle/>
                    <a:p>
                      <a:pPr algn="ctr" fontAlgn="ctr"/>
                      <a:r>
                        <a:rPr lang="en-US" sz="1600" b="0" i="0" u="none" strike="noStrike" dirty="0">
                          <a:solidFill>
                            <a:srgbClr val="000000"/>
                          </a:solidFill>
                          <a:effectLst/>
                          <a:latin typeface="+mj-lt"/>
                        </a:rPr>
                        <a:t>Honorable Mention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mj-lt"/>
                        </a:rPr>
                        <a:t>Advisors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mj-lt"/>
                        </a:rPr>
                        <a:t>Prof. Zhaori Bi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mj-lt"/>
                        </a:rPr>
                        <a:t>Fudan University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6846187"/>
                  </a:ext>
                </a:extLst>
              </a:tr>
              <a:tr h="404401">
                <a:tc vMerge="1">
                  <a:txBody>
                    <a:bodyPr/>
                    <a:lstStyle/>
                    <a:p>
                      <a:endParaRPr lang="en-US"/>
                    </a:p>
                  </a:txBody>
                  <a:tcPr/>
                </a:tc>
                <a:tc rowSpan="4">
                  <a:txBody>
                    <a:bodyPr/>
                    <a:lstStyle/>
                    <a:p>
                      <a:pPr algn="ctr" fontAlgn="ctr"/>
                      <a:r>
                        <a:rPr lang="en-US" sz="1600" b="0" i="0" u="none" strike="noStrike" dirty="0">
                          <a:solidFill>
                            <a:srgbClr val="000000"/>
                          </a:solidFill>
                          <a:effectLst/>
                          <a:latin typeface="+mj-lt"/>
                        </a:rPr>
                        <a:t>Students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mj-lt"/>
                        </a:rPr>
                        <a:t>Yuan Meng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mj-lt"/>
                        </a:rPr>
                        <a:t>Fudan University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6543387"/>
                  </a:ext>
                </a:extLst>
              </a:tr>
              <a:tr h="303842">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mj-lt"/>
                        </a:rPr>
                        <a:t>Ruiyu Lv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mj-lt"/>
                        </a:rPr>
                        <a:t>Fudan University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1560878"/>
                  </a:ext>
                </a:extLst>
              </a:tr>
              <a:tr h="303842">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err="1">
                          <a:solidFill>
                            <a:srgbClr val="000000"/>
                          </a:solidFill>
                          <a:effectLst/>
                          <a:latin typeface="+mj-lt"/>
                        </a:rPr>
                        <a:t>Wangzhen</a:t>
                      </a:r>
                      <a:r>
                        <a:rPr lang="en-US" sz="1600" b="0" i="0" u="none" strike="noStrike" dirty="0">
                          <a:solidFill>
                            <a:srgbClr val="000000"/>
                          </a:solidFill>
                          <a:effectLst/>
                          <a:latin typeface="+mj-lt"/>
                        </a:rPr>
                        <a:t> Li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mj-lt"/>
                        </a:rPr>
                        <a:t>Fudan University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5321185"/>
                  </a:ext>
                </a:extLst>
              </a:tr>
              <a:tr h="303842">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mj-lt"/>
                        </a:rPr>
                        <a:t>Aidong Zhao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mj-lt"/>
                        </a:rPr>
                        <a:t>Fudan University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9699212"/>
                  </a:ext>
                </a:extLst>
              </a:tr>
            </a:tbl>
          </a:graphicData>
        </a:graphic>
      </p:graphicFrame>
      <p:pic>
        <p:nvPicPr>
          <p:cNvPr id="9" name="Picture 8">
            <a:extLst>
              <a:ext uri="{FF2B5EF4-FFF2-40B4-BE49-F238E27FC236}">
                <a16:creationId xmlns:a16="http://schemas.microsoft.com/office/drawing/2014/main" id="{5E1FC2E1-DACB-BDC9-BD5B-E5468F245C8B}"/>
              </a:ext>
            </a:extLst>
          </p:cNvPr>
          <p:cNvPicPr>
            <a:picLocks noChangeAspect="1"/>
          </p:cNvPicPr>
          <p:nvPr/>
        </p:nvPicPr>
        <p:blipFill rotWithShape="1">
          <a:blip r:embed="rId2"/>
          <a:srcRect b="12915"/>
          <a:stretch/>
        </p:blipFill>
        <p:spPr>
          <a:xfrm>
            <a:off x="4303922" y="4238451"/>
            <a:ext cx="2491956" cy="670277"/>
          </a:xfrm>
          <a:prstGeom prst="rect">
            <a:avLst/>
          </a:prstGeom>
        </p:spPr>
      </p:pic>
      <p:pic>
        <p:nvPicPr>
          <p:cNvPr id="10" name="Picture 9">
            <a:extLst>
              <a:ext uri="{FF2B5EF4-FFF2-40B4-BE49-F238E27FC236}">
                <a16:creationId xmlns:a16="http://schemas.microsoft.com/office/drawing/2014/main" id="{5602AD2B-38E9-7107-39F4-C6E427F5EA10}"/>
              </a:ext>
            </a:extLst>
          </p:cNvPr>
          <p:cNvPicPr>
            <a:picLocks noChangeAspect="1"/>
          </p:cNvPicPr>
          <p:nvPr/>
        </p:nvPicPr>
        <p:blipFill>
          <a:blip r:embed="rId3"/>
          <a:stretch>
            <a:fillRect/>
          </a:stretch>
        </p:blipFill>
        <p:spPr>
          <a:xfrm>
            <a:off x="7017847" y="4261142"/>
            <a:ext cx="1996613" cy="624894"/>
          </a:xfrm>
          <a:prstGeom prst="rect">
            <a:avLst/>
          </a:prstGeom>
        </p:spPr>
      </p:pic>
    </p:spTree>
    <p:extLst>
      <p:ext uri="{BB962C8B-B14F-4D97-AF65-F5344CB8AC3E}">
        <p14:creationId xmlns:p14="http://schemas.microsoft.com/office/powerpoint/2010/main" val="2298609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2467-1823-EC27-E42B-FDC7560B7253}"/>
              </a:ext>
            </a:extLst>
          </p:cNvPr>
          <p:cNvSpPr>
            <a:spLocks noGrp="1"/>
          </p:cNvSpPr>
          <p:nvPr>
            <p:ph type="title"/>
          </p:nvPr>
        </p:nvSpPr>
        <p:spPr/>
        <p:txBody>
          <a:bodyPr/>
          <a:lstStyle/>
          <a:p>
            <a:r>
              <a:rPr lang="en-US" sz="2800" dirty="0"/>
              <a:t>Power delivery network (PDN) and its model</a:t>
            </a:r>
          </a:p>
        </p:txBody>
      </p:sp>
      <p:pic>
        <p:nvPicPr>
          <p:cNvPr id="532" name="Picture 531">
            <a:extLst>
              <a:ext uri="{FF2B5EF4-FFF2-40B4-BE49-F238E27FC236}">
                <a16:creationId xmlns:a16="http://schemas.microsoft.com/office/drawing/2014/main" id="{16C8BD35-5CFE-6091-FD1F-7D2980A9ECAB}"/>
              </a:ext>
            </a:extLst>
          </p:cNvPr>
          <p:cNvPicPr>
            <a:picLocks noChangeAspect="1"/>
          </p:cNvPicPr>
          <p:nvPr/>
        </p:nvPicPr>
        <p:blipFill rotWithShape="1">
          <a:blip r:embed="rId3"/>
          <a:srcRect b="7997"/>
          <a:stretch/>
        </p:blipFill>
        <p:spPr>
          <a:xfrm>
            <a:off x="3643440" y="2140288"/>
            <a:ext cx="4916539" cy="2859159"/>
          </a:xfrm>
          <a:prstGeom prst="rect">
            <a:avLst/>
          </a:prstGeom>
        </p:spPr>
      </p:pic>
      <p:grpSp>
        <p:nvGrpSpPr>
          <p:cNvPr id="535" name="Group 534">
            <a:extLst>
              <a:ext uri="{FF2B5EF4-FFF2-40B4-BE49-F238E27FC236}">
                <a16:creationId xmlns:a16="http://schemas.microsoft.com/office/drawing/2014/main" id="{47106A53-662C-D775-C7C2-417CEFB24CE7}"/>
              </a:ext>
            </a:extLst>
          </p:cNvPr>
          <p:cNvGrpSpPr/>
          <p:nvPr/>
        </p:nvGrpSpPr>
        <p:grpSpPr>
          <a:xfrm>
            <a:off x="3643440" y="1062644"/>
            <a:ext cx="5165710" cy="1077644"/>
            <a:chOff x="6901815" y="905753"/>
            <a:chExt cx="5165710" cy="1077644"/>
          </a:xfrm>
        </p:grpSpPr>
        <mc:AlternateContent xmlns:mc="http://schemas.openxmlformats.org/markup-compatibility/2006" xmlns:a14="http://schemas.microsoft.com/office/drawing/2010/main">
          <mc:Choice Requires="a14">
            <p:sp>
              <p:nvSpPr>
                <p:cNvPr id="536" name="TextBox 535">
                  <a:extLst>
                    <a:ext uri="{FF2B5EF4-FFF2-40B4-BE49-F238E27FC236}">
                      <a16:creationId xmlns:a16="http://schemas.microsoft.com/office/drawing/2014/main" id="{573295B8-3D7F-F7EB-15ED-76DA84618D60}"/>
                    </a:ext>
                  </a:extLst>
                </p:cNvPr>
                <p:cNvSpPr txBox="1"/>
                <p:nvPr/>
              </p:nvSpPr>
              <p:spPr>
                <a:xfrm>
                  <a:off x="6901815" y="906179"/>
                  <a:ext cx="1947162" cy="1077218"/>
                </a:xfrm>
                <a:prstGeom prst="rect">
                  <a:avLst/>
                </a:prstGeom>
                <a:noFill/>
                <a:ln>
                  <a:solidFill>
                    <a:schemeClr val="tx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IR drop constraints</a:t>
                  </a:r>
                </a:p>
                <a:p>
                  <a:pPr marL="342946" marR="0" lvl="1"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rPr>
                            <m:t>𝑉</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rPr>
                            <m:t>𝑐𝑒𝑙𝑙</m:t>
                          </m:r>
                        </m:sub>
                      </m:sSub>
                    </m:oMath>
                  </a14:m>
                  <a:r>
                    <a:rPr kumimoji="0" lang="en-US" sz="16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&gt;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t>𝑙𝑖𝑚𝑖𝑡</m:t>
                          </m:r>
                        </m:sub>
                      </m:sSub>
                    </m:oMath>
                  </a14:m>
                  <a:endParaRPr kumimoji="0" lang="en-US" sz="16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Typical limits:</a:t>
                  </a:r>
                </a:p>
                <a:p>
                  <a:pPr marL="342946" marR="0" lvl="1"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5% of </a:t>
                  </a:r>
                  <a14:m>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rPr>
                            <m:t>𝑉</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t>𝑑𝑑</m:t>
                          </m:r>
                        </m:sub>
                      </m:sSub>
                    </m:oMath>
                  </a14:m>
                  <a:endParaRPr kumimoji="0" lang="en-US" sz="16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endParaRPr>
                </a:p>
              </p:txBody>
            </p:sp>
          </mc:Choice>
          <mc:Fallback xmlns="">
            <p:sp>
              <p:nvSpPr>
                <p:cNvPr id="536" name="TextBox 535">
                  <a:extLst>
                    <a:ext uri="{FF2B5EF4-FFF2-40B4-BE49-F238E27FC236}">
                      <a16:creationId xmlns:a16="http://schemas.microsoft.com/office/drawing/2014/main" id="{573295B8-3D7F-F7EB-15ED-76DA84618D60}"/>
                    </a:ext>
                  </a:extLst>
                </p:cNvPr>
                <p:cNvSpPr txBox="1">
                  <a:spLocks noRot="1" noChangeAspect="1" noMove="1" noResize="1" noEditPoints="1" noAdjustHandles="1" noChangeArrowheads="1" noChangeShapeType="1" noTextEdit="1"/>
                </p:cNvSpPr>
                <p:nvPr/>
              </p:nvSpPr>
              <p:spPr>
                <a:xfrm>
                  <a:off x="6901815" y="906179"/>
                  <a:ext cx="1947162" cy="1077218"/>
                </a:xfrm>
                <a:prstGeom prst="rect">
                  <a:avLst/>
                </a:prstGeom>
                <a:blipFill>
                  <a:blip r:embed="rId4"/>
                  <a:stretch>
                    <a:fillRect l="-1558" t="-1117" b="-558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7" name="TextBox 536">
                  <a:extLst>
                    <a:ext uri="{FF2B5EF4-FFF2-40B4-BE49-F238E27FC236}">
                      <a16:creationId xmlns:a16="http://schemas.microsoft.com/office/drawing/2014/main" id="{982070A5-919B-EC02-CAF8-FFBE410410F4}"/>
                    </a:ext>
                  </a:extLst>
                </p:cNvPr>
                <p:cNvSpPr txBox="1"/>
                <p:nvPr/>
              </p:nvSpPr>
              <p:spPr>
                <a:xfrm>
                  <a:off x="8863847" y="905753"/>
                  <a:ext cx="3203678" cy="1077218"/>
                </a:xfrm>
                <a:prstGeom prst="rect">
                  <a:avLst/>
                </a:prstGeom>
                <a:noFill/>
                <a:ln>
                  <a:solidFill>
                    <a:schemeClr val="tx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Electromigration (EM) constraints</a:t>
                  </a:r>
                </a:p>
                <a:p>
                  <a:pPr marL="342946" marR="0" lvl="1"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t>𝐽</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t>𝑤𝑖𝑟𝑒</m:t>
                          </m:r>
                        </m:sub>
                      </m:sSub>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rPr>
                        <m:t>&lt;</m:t>
                      </m:r>
                    </m:oMath>
                  </a14:m>
                  <a:r>
                    <a:rPr kumimoji="0" lang="en-US" sz="16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 </a:t>
                  </a:r>
                  <a14:m>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t>𝐽</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t>𝑙𝑖𝑚𝑖𝑡</m:t>
                          </m:r>
                        </m:sub>
                      </m:sSub>
                    </m:oMath>
                  </a14:m>
                  <a:endParaRPr kumimoji="0" lang="en-US" sz="16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Typical limits:</a:t>
                  </a:r>
                </a:p>
                <a:p>
                  <a:pPr marL="342946" marR="0" lvl="1"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Layer- and tech-dependent</a:t>
                  </a:r>
                </a:p>
              </p:txBody>
            </p:sp>
          </mc:Choice>
          <mc:Fallback xmlns="">
            <p:sp>
              <p:nvSpPr>
                <p:cNvPr id="537" name="TextBox 536">
                  <a:extLst>
                    <a:ext uri="{FF2B5EF4-FFF2-40B4-BE49-F238E27FC236}">
                      <a16:creationId xmlns:a16="http://schemas.microsoft.com/office/drawing/2014/main" id="{982070A5-919B-EC02-CAF8-FFBE410410F4}"/>
                    </a:ext>
                  </a:extLst>
                </p:cNvPr>
                <p:cNvSpPr txBox="1">
                  <a:spLocks noRot="1" noChangeAspect="1" noMove="1" noResize="1" noEditPoints="1" noAdjustHandles="1" noChangeArrowheads="1" noChangeShapeType="1" noTextEdit="1"/>
                </p:cNvSpPr>
                <p:nvPr/>
              </p:nvSpPr>
              <p:spPr>
                <a:xfrm>
                  <a:off x="8863847" y="905753"/>
                  <a:ext cx="3203678" cy="1077218"/>
                </a:xfrm>
                <a:prstGeom prst="rect">
                  <a:avLst/>
                </a:prstGeom>
                <a:blipFill>
                  <a:blip r:embed="rId5"/>
                  <a:stretch>
                    <a:fillRect l="-949" t="-1117" b="-5587"/>
                  </a:stretch>
                </a:blipFill>
                <a:ln>
                  <a:solidFill>
                    <a:schemeClr val="tx1"/>
                  </a:solidFill>
                </a:ln>
              </p:spPr>
              <p:txBody>
                <a:bodyPr/>
                <a:lstStyle/>
                <a:p>
                  <a:r>
                    <a:rPr lang="en-US">
                      <a:noFill/>
                    </a:rPr>
                    <a:t> </a:t>
                  </a:r>
                </a:p>
              </p:txBody>
            </p:sp>
          </mc:Fallback>
        </mc:AlternateContent>
      </p:grpSp>
      <p:pic>
        <p:nvPicPr>
          <p:cNvPr id="546" name="Picture 545">
            <a:extLst>
              <a:ext uri="{FF2B5EF4-FFF2-40B4-BE49-F238E27FC236}">
                <a16:creationId xmlns:a16="http://schemas.microsoft.com/office/drawing/2014/main" id="{5D8C2F8F-251E-6967-16E9-422CD75C0DC2}"/>
              </a:ext>
            </a:extLst>
          </p:cNvPr>
          <p:cNvPicPr>
            <a:picLocks noChangeAspect="1"/>
          </p:cNvPicPr>
          <p:nvPr/>
        </p:nvPicPr>
        <p:blipFill>
          <a:blip r:embed="rId6"/>
          <a:stretch>
            <a:fillRect/>
          </a:stretch>
        </p:blipFill>
        <p:spPr>
          <a:xfrm>
            <a:off x="614289" y="1290182"/>
            <a:ext cx="2673445" cy="3286815"/>
          </a:xfrm>
          <a:prstGeom prst="rect">
            <a:avLst/>
          </a:prstGeom>
        </p:spPr>
      </p:pic>
      <p:sp>
        <p:nvSpPr>
          <p:cNvPr id="548" name="TextBox 547">
            <a:extLst>
              <a:ext uri="{FF2B5EF4-FFF2-40B4-BE49-F238E27FC236}">
                <a16:creationId xmlns:a16="http://schemas.microsoft.com/office/drawing/2014/main" id="{7F0E761D-0970-E793-FC8B-F946DB516EFC}"/>
              </a:ext>
            </a:extLst>
          </p:cNvPr>
          <p:cNvSpPr txBox="1"/>
          <p:nvPr/>
        </p:nvSpPr>
        <p:spPr>
          <a:xfrm>
            <a:off x="807928" y="935120"/>
            <a:ext cx="2336105"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12nm </a:t>
            </a:r>
            <a:r>
              <a:rPr kumimoji="0" lang="en-US" sz="1400" b="0" i="0" u="none" strike="noStrike" kern="1200" cap="none" spc="0" normalizeH="0" baseline="0" noProof="0" dirty="0" err="1">
                <a:ln>
                  <a:noFill/>
                </a:ln>
                <a:solidFill>
                  <a:prstClr val="black"/>
                </a:solidFill>
                <a:effectLst/>
                <a:uLnTx/>
                <a:uFillTx/>
                <a:latin typeface="+mj-lt"/>
                <a:ea typeface="Tahoma" panose="020B0604030504040204" pitchFamily="34" charset="0"/>
                <a:cs typeface="Tahoma" panose="020B0604030504040204" pitchFamily="34" charset="0"/>
              </a:rPr>
              <a:t>FinFET</a:t>
            </a:r>
            <a:r>
              <a:rPr kumimoji="0" lang="en-US" sz="14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 RISC-V core</a:t>
            </a:r>
          </a:p>
        </p:txBody>
      </p:sp>
    </p:spTree>
    <p:extLst>
      <p:ext uri="{BB962C8B-B14F-4D97-AF65-F5344CB8AC3E}">
        <p14:creationId xmlns:p14="http://schemas.microsoft.com/office/powerpoint/2010/main" val="425285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2E1D-12C9-8412-1A94-D9891E7608BF}"/>
              </a:ext>
            </a:extLst>
          </p:cNvPr>
          <p:cNvSpPr>
            <a:spLocks noGrp="1"/>
          </p:cNvSpPr>
          <p:nvPr>
            <p:ph type="title"/>
          </p:nvPr>
        </p:nvSpPr>
        <p:spPr/>
        <p:txBody>
          <a:bodyPr/>
          <a:lstStyle/>
          <a:p>
            <a:r>
              <a:rPr lang="en-US" sz="2800" dirty="0"/>
              <a:t>Static IR drop estimation and its challenges</a:t>
            </a:r>
          </a:p>
        </p:txBody>
      </p:sp>
      <p:grpSp>
        <p:nvGrpSpPr>
          <p:cNvPr id="5" name="Group 4">
            <a:extLst>
              <a:ext uri="{FF2B5EF4-FFF2-40B4-BE49-F238E27FC236}">
                <a16:creationId xmlns:a16="http://schemas.microsoft.com/office/drawing/2014/main" id="{CEB55446-D56C-1C25-A1A2-125F87EA672B}"/>
              </a:ext>
            </a:extLst>
          </p:cNvPr>
          <p:cNvGrpSpPr/>
          <p:nvPr/>
        </p:nvGrpSpPr>
        <p:grpSpPr>
          <a:xfrm>
            <a:off x="3441212" y="1928185"/>
            <a:ext cx="1807842" cy="1709083"/>
            <a:chOff x="9821317" y="1751062"/>
            <a:chExt cx="1917980" cy="1711816"/>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B196DB5-0013-C524-44F6-03A09748FF1E}"/>
                    </a:ext>
                  </a:extLst>
                </p:cNvPr>
                <p:cNvSpPr/>
                <p:nvPr/>
              </p:nvSpPr>
              <p:spPr>
                <a:xfrm>
                  <a:off x="9821317" y="1751062"/>
                  <a:ext cx="1907819" cy="647364"/>
                </a:xfrm>
                <a:prstGeom prst="rect">
                  <a:avLst/>
                </a:prstGeom>
                <a:ln>
                  <a:solidFill>
                    <a:schemeClr val="tx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Analyze IR/EM:</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rPr>
                          <m:t>𝐺</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rPr>
                          <m:t>𝑽</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rPr>
                          <m:t>𝑱</m:t>
                        </m:r>
                      </m:oMath>
                    </m:oMathPara>
                  </a14:m>
                  <a:endParaRPr kumimoji="0" lang="en-US" sz="1800" b="0" i="0" u="none" strike="noStrike" kern="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endParaRPr>
                </a:p>
              </p:txBody>
            </p:sp>
          </mc:Choice>
          <mc:Fallback xmlns="">
            <p:sp>
              <p:nvSpPr>
                <p:cNvPr id="7" name="Rectangle 6">
                  <a:extLst>
                    <a:ext uri="{FF2B5EF4-FFF2-40B4-BE49-F238E27FC236}">
                      <a16:creationId xmlns:a16="http://schemas.microsoft.com/office/drawing/2014/main" id="{EB196DB5-0013-C524-44F6-03A09748FF1E}"/>
                    </a:ext>
                  </a:extLst>
                </p:cNvPr>
                <p:cNvSpPr>
                  <a:spLocks noRot="1" noChangeAspect="1" noMove="1" noResize="1" noEditPoints="1" noAdjustHandles="1" noChangeArrowheads="1" noChangeShapeType="1" noTextEdit="1"/>
                </p:cNvSpPr>
                <p:nvPr/>
              </p:nvSpPr>
              <p:spPr>
                <a:xfrm>
                  <a:off x="9821317" y="1751062"/>
                  <a:ext cx="1907819" cy="647364"/>
                </a:xfrm>
                <a:prstGeom prst="rect">
                  <a:avLst/>
                </a:prstGeom>
                <a:blipFill>
                  <a:blip r:embed="rId3"/>
                  <a:stretch>
                    <a:fillRect l="-2703" t="-3704" r="-1014" b="-555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17B2279-F62C-E061-C155-91BEA888E70B}"/>
                    </a:ext>
                  </a:extLst>
                </p:cNvPr>
                <p:cNvSpPr/>
                <p:nvPr/>
              </p:nvSpPr>
              <p:spPr>
                <a:xfrm>
                  <a:off x="9821317" y="2815514"/>
                  <a:ext cx="1917980" cy="647364"/>
                </a:xfrm>
                <a:prstGeom prst="rect">
                  <a:avLst/>
                </a:prstGeom>
                <a:ln>
                  <a:solidFill>
                    <a:schemeClr val="tx1"/>
                  </a:solidFill>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rPr>
                            <m:t>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rPr>
                            <m:t>𝑐𝑒𝑙𝑙</m:t>
                          </m:r>
                        </m:sub>
                      </m:sSub>
                    </m:oMath>
                  </a14:m>
                  <a:r>
                    <a:rPr kumimoji="0" lang="en-US" sz="18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&gt;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rPr>
                            <m:t>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rPr>
                            <m:t>𝑙𝑖𝑚𝑖𝑡</m:t>
                          </m:r>
                        </m:sub>
                      </m:sSub>
                    </m:oMath>
                  </a14:m>
                  <a:r>
                    <a:rPr kumimoji="0" lang="en-US" sz="18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rPr>
                            <m:t>𝐽</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rPr>
                            <m:t>𝑤𝑖𝑟𝑒</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rPr>
                        <m:t>&lt;</m:t>
                      </m:r>
                    </m:oMath>
                  </a14:m>
                  <a:r>
                    <a:rPr kumimoji="0" lang="en-US" sz="18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rPr>
                            <m:t>𝐽</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rPr>
                            <m:t>𝑙𝑖𝑚𝑖𝑡</m:t>
                          </m:r>
                        </m:sub>
                      </m:sSub>
                    </m:oMath>
                  </a14:m>
                  <a:r>
                    <a:rPr kumimoji="0" lang="en-US" sz="18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a:t>
                  </a:r>
                </a:p>
              </p:txBody>
            </p:sp>
          </mc:Choice>
          <mc:Fallback xmlns="">
            <p:sp>
              <p:nvSpPr>
                <p:cNvPr id="9" name="Rectangle 8">
                  <a:extLst>
                    <a:ext uri="{FF2B5EF4-FFF2-40B4-BE49-F238E27FC236}">
                      <a16:creationId xmlns:a16="http://schemas.microsoft.com/office/drawing/2014/main" id="{717B2279-F62C-E061-C155-91BEA888E70B}"/>
                    </a:ext>
                  </a:extLst>
                </p:cNvPr>
                <p:cNvSpPr>
                  <a:spLocks noRot="1" noChangeAspect="1" noMove="1" noResize="1" noEditPoints="1" noAdjustHandles="1" noChangeArrowheads="1" noChangeShapeType="1" noTextEdit="1"/>
                </p:cNvSpPr>
                <p:nvPr/>
              </p:nvSpPr>
              <p:spPr>
                <a:xfrm>
                  <a:off x="9821317" y="2815514"/>
                  <a:ext cx="1917980" cy="647364"/>
                </a:xfrm>
                <a:prstGeom prst="rect">
                  <a:avLst/>
                </a:prstGeom>
                <a:blipFill>
                  <a:blip r:embed="rId4"/>
                  <a:stretch>
                    <a:fillRect t="-4630" b="-12963"/>
                  </a:stretch>
                </a:blipFill>
                <a:ln>
                  <a:solidFill>
                    <a:schemeClr val="tx1"/>
                  </a:solidFill>
                </a:ln>
              </p:spPr>
              <p:txBody>
                <a:bodyPr/>
                <a:lstStyle/>
                <a:p>
                  <a:r>
                    <a:rPr lang="en-US">
                      <a:noFill/>
                    </a:rPr>
                    <a:t> </a:t>
                  </a:r>
                </a:p>
              </p:txBody>
            </p:sp>
          </mc:Fallback>
        </mc:AlternateContent>
        <p:sp>
          <p:nvSpPr>
            <p:cNvPr id="10" name="Down Arrow 9">
              <a:extLst>
                <a:ext uri="{FF2B5EF4-FFF2-40B4-BE49-F238E27FC236}">
                  <a16:creationId xmlns:a16="http://schemas.microsoft.com/office/drawing/2014/main" id="{517FCCA3-AFBE-A09A-53D7-3465064C4A19}"/>
                </a:ext>
              </a:extLst>
            </p:cNvPr>
            <p:cNvSpPr/>
            <p:nvPr/>
          </p:nvSpPr>
          <p:spPr bwMode="auto">
            <a:xfrm>
              <a:off x="10667145" y="2413071"/>
              <a:ext cx="218926" cy="394285"/>
            </a:xfrm>
            <a:prstGeom prst="downArrow">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125254" tIns="62627" rIns="125254" bIns="62627" numCol="1" rtlCol="0" anchor="t" anchorCtr="0" compatLnSpc="1">
              <a:prstTxWarp prst="textNoShape">
                <a:avLst/>
              </a:prstTxWarp>
            </a:bodyPr>
            <a:lstStyle/>
            <a:p>
              <a:pPr marL="0" marR="0" lvl="0" indent="0" algn="l" defTabSz="125254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grpSp>
        <p:nvGrpSpPr>
          <p:cNvPr id="17" name="Group 16">
            <a:extLst>
              <a:ext uri="{FF2B5EF4-FFF2-40B4-BE49-F238E27FC236}">
                <a16:creationId xmlns:a16="http://schemas.microsoft.com/office/drawing/2014/main" id="{4C75DFC3-070A-3281-605D-CA1EF1319692}"/>
              </a:ext>
            </a:extLst>
          </p:cNvPr>
          <p:cNvGrpSpPr/>
          <p:nvPr/>
        </p:nvGrpSpPr>
        <p:grpSpPr>
          <a:xfrm>
            <a:off x="311975" y="756550"/>
            <a:ext cx="3926494" cy="4062616"/>
            <a:chOff x="8303323" y="1926372"/>
            <a:chExt cx="3926494" cy="4062616"/>
          </a:xfrm>
        </p:grpSpPr>
        <p:cxnSp>
          <p:nvCxnSpPr>
            <p:cNvPr id="18" name="Straight Connector 17">
              <a:extLst>
                <a:ext uri="{FF2B5EF4-FFF2-40B4-BE49-F238E27FC236}">
                  <a16:creationId xmlns:a16="http://schemas.microsoft.com/office/drawing/2014/main" id="{E29E4FFC-B9C8-A669-9204-7E307594AF31}"/>
                </a:ext>
              </a:extLst>
            </p:cNvPr>
            <p:cNvCxnSpPr>
              <a:cxnSpLocks/>
            </p:cNvCxnSpPr>
            <p:nvPr/>
          </p:nvCxnSpPr>
          <p:spPr bwMode="auto">
            <a:xfrm flipH="1" flipV="1">
              <a:off x="11232701" y="2702080"/>
              <a:ext cx="281678" cy="37880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87EB74BE-C30F-703E-A606-5B840F9C93B7}"/>
                </a:ext>
              </a:extLst>
            </p:cNvPr>
            <p:cNvCxnSpPr>
              <a:cxnSpLocks/>
            </p:cNvCxnSpPr>
            <p:nvPr/>
          </p:nvCxnSpPr>
          <p:spPr bwMode="auto">
            <a:xfrm flipH="1">
              <a:off x="11231492" y="4770624"/>
              <a:ext cx="201071" cy="31955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0" name="Picture 19">
              <a:extLst>
                <a:ext uri="{FF2B5EF4-FFF2-40B4-BE49-F238E27FC236}">
                  <a16:creationId xmlns:a16="http://schemas.microsoft.com/office/drawing/2014/main" id="{330E149D-BCB8-BBF8-D035-A88C6A192925}"/>
                </a:ext>
              </a:extLst>
            </p:cNvPr>
            <p:cNvPicPr>
              <a:picLocks noChangeAspect="1"/>
            </p:cNvPicPr>
            <p:nvPr/>
          </p:nvPicPr>
          <p:blipFill>
            <a:blip r:embed="rId5"/>
            <a:stretch>
              <a:fillRect/>
            </a:stretch>
          </p:blipFill>
          <p:spPr>
            <a:xfrm>
              <a:off x="8749514" y="2690850"/>
              <a:ext cx="2483187" cy="2453269"/>
            </a:xfrm>
            <a:prstGeom prst="rect">
              <a:avLst/>
            </a:prstGeom>
            <a:ln>
              <a:solidFill>
                <a:schemeClr val="tx1"/>
              </a:solidFill>
            </a:ln>
          </p:spPr>
        </p:pic>
        <p:sp>
          <p:nvSpPr>
            <p:cNvPr id="21" name="TextBox 20">
              <a:extLst>
                <a:ext uri="{FF2B5EF4-FFF2-40B4-BE49-F238E27FC236}">
                  <a16:creationId xmlns:a16="http://schemas.microsoft.com/office/drawing/2014/main" id="{776BDE77-1920-7FF2-4C7B-CC2A33E19733}"/>
                </a:ext>
              </a:extLst>
            </p:cNvPr>
            <p:cNvSpPr txBox="1"/>
            <p:nvPr/>
          </p:nvSpPr>
          <p:spPr>
            <a:xfrm>
              <a:off x="8303323" y="1926372"/>
              <a:ext cx="3596577"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Modified nodal analysis: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j-lt"/>
                  <a:ea typeface="Tahoma" panose="020B0604030504040204" pitchFamily="34" charset="0"/>
                  <a:cs typeface="Tahoma" panose="020B0604030504040204" pitchFamily="34" charset="0"/>
                </a:rPr>
                <a:t>Billions of nodes, Problem of “N”</a:t>
              </a:r>
            </a:p>
          </p:txBody>
        </p:sp>
        <p:sp>
          <p:nvSpPr>
            <p:cNvPr id="22" name="TextBox 21">
              <a:extLst>
                <a:ext uri="{FF2B5EF4-FFF2-40B4-BE49-F238E27FC236}">
                  <a16:creationId xmlns:a16="http://schemas.microsoft.com/office/drawing/2014/main" id="{D4BA345F-7AB2-768D-092C-657655085E6F}"/>
                </a:ext>
              </a:extLst>
            </p:cNvPr>
            <p:cNvSpPr txBox="1"/>
            <p:nvPr/>
          </p:nvSpPr>
          <p:spPr>
            <a:xfrm>
              <a:off x="8739484" y="5127214"/>
              <a:ext cx="3490333" cy="86177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mj-lt"/>
                  <a:ea typeface="Tahoma" panose="020B0604030504040204" pitchFamily="34" charset="0"/>
                  <a:cs typeface="Tahoma" panose="020B0604030504040204" pitchFamily="34" charset="0"/>
                </a:rPr>
                <a:t>12nm </a:t>
              </a:r>
              <a:r>
                <a:rPr kumimoji="0" lang="en-US" sz="1800" b="0" i="0" u="none" strike="noStrike" kern="1200" cap="none" spc="0" normalizeH="0" baseline="0" noProof="0" dirty="0" err="1">
                  <a:ln>
                    <a:noFill/>
                  </a:ln>
                  <a:solidFill>
                    <a:srgbClr val="FF0000"/>
                  </a:solidFill>
                  <a:effectLst/>
                  <a:uLnTx/>
                  <a:uFillTx/>
                  <a:latin typeface="+mj-lt"/>
                  <a:ea typeface="Tahoma" panose="020B0604030504040204" pitchFamily="34" charset="0"/>
                  <a:cs typeface="Tahoma" panose="020B0604030504040204" pitchFamily="34" charset="0"/>
                </a:rPr>
                <a:t>FinFET</a:t>
              </a:r>
              <a:r>
                <a:rPr kumimoji="0" lang="en-US" sz="1800" b="0" i="0" u="none" strike="noStrike" kern="1200" cap="none" spc="0" normalizeH="0" baseline="0" noProof="0" dirty="0">
                  <a:ln>
                    <a:noFill/>
                  </a:ln>
                  <a:solidFill>
                    <a:srgbClr val="FF0000"/>
                  </a:solidFill>
                  <a:effectLst/>
                  <a:uLnTx/>
                  <a:uFillTx/>
                  <a:latin typeface="+mj-lt"/>
                  <a:ea typeface="Tahoma" panose="020B0604030504040204" pitchFamily="34" charset="0"/>
                  <a:cs typeface="Tahoma" panose="020B0604030504040204" pitchFamily="34" charset="0"/>
                </a:rPr>
                <a:t> RISC-V core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mj-lt"/>
                  <a:ea typeface="Tahoma" panose="020B0604030504040204" pitchFamily="34" charset="0"/>
                  <a:cs typeface="Tahoma" panose="020B0604030504040204" pitchFamily="34" charset="0"/>
                </a:rPr>
                <a:t>12M nodes and 3 hours runtime </a:t>
              </a:r>
              <a:r>
                <a:rPr kumimoji="0" lang="en-US" sz="1400" b="0" i="0" u="none" strike="noStrike" kern="1200" cap="none" spc="0" normalizeH="0" baseline="0" noProof="0" dirty="0">
                  <a:ln>
                    <a:noFill/>
                  </a:ln>
                  <a:solidFill>
                    <a:srgbClr val="FF0000"/>
                  </a:solidFill>
                  <a:effectLst/>
                  <a:uLnTx/>
                  <a:uFillTx/>
                  <a:latin typeface="+mj-lt"/>
                  <a:ea typeface="Tahoma" panose="020B0604030504040204" pitchFamily="34" charset="0"/>
                  <a:cs typeface="Tahoma" panose="020B0604030504040204" pitchFamily="34" charset="0"/>
                </a:rPr>
                <a:t>[</a:t>
              </a:r>
              <a:r>
                <a:rPr kumimoji="0" lang="en-US" sz="1400" b="0" i="0" u="none" strike="noStrike" kern="1200" cap="none" spc="0" normalizeH="0" baseline="0" noProof="0" dirty="0" err="1">
                  <a:ln>
                    <a:noFill/>
                  </a:ln>
                  <a:solidFill>
                    <a:srgbClr val="FF0000"/>
                  </a:solidFill>
                  <a:effectLst/>
                  <a:uLnTx/>
                  <a:uFillTx/>
                  <a:latin typeface="+mj-lt"/>
                  <a:ea typeface="Tahoma" panose="020B0604030504040204" pitchFamily="34" charset="0"/>
                  <a:cs typeface="Tahoma" panose="020B0604030504040204" pitchFamily="34" charset="0"/>
                </a:rPr>
                <a:t>PDNSim</a:t>
              </a:r>
              <a:r>
                <a:rPr kumimoji="0" lang="en-US" sz="1400" b="0" i="0" u="none" strike="noStrike" kern="1200" cap="none" spc="0" normalizeH="0" baseline="0" noProof="0" dirty="0">
                  <a:ln>
                    <a:noFill/>
                  </a:ln>
                  <a:solidFill>
                    <a:srgbClr val="FF0000"/>
                  </a:solidFill>
                  <a:effectLst/>
                  <a:uLnTx/>
                  <a:uFillTx/>
                  <a:latin typeface="+mj-lt"/>
                  <a:ea typeface="Tahoma" panose="020B0604030504040204" pitchFamily="34" charset="0"/>
                  <a:cs typeface="Tahoma" panose="020B0604030504040204" pitchFamily="34" charset="0"/>
                </a:rPr>
                <a:t> and commercial tool runtimes]</a:t>
              </a:r>
            </a:p>
          </p:txBody>
        </p:sp>
      </p:grpSp>
      <p:sp>
        <p:nvSpPr>
          <p:cNvPr id="34" name="Text Placeholder 33">
            <a:extLst>
              <a:ext uri="{FF2B5EF4-FFF2-40B4-BE49-F238E27FC236}">
                <a16:creationId xmlns:a16="http://schemas.microsoft.com/office/drawing/2014/main" id="{308DA182-C36D-92B5-71E7-47C47E52F3EA}"/>
              </a:ext>
            </a:extLst>
          </p:cNvPr>
          <p:cNvSpPr>
            <a:spLocks noGrp="1"/>
          </p:cNvSpPr>
          <p:nvPr>
            <p:ph type="body" idx="1"/>
          </p:nvPr>
        </p:nvSpPr>
        <p:spPr>
          <a:xfrm>
            <a:off x="5249054" y="1125700"/>
            <a:ext cx="3596577" cy="3702300"/>
          </a:xfrm>
        </p:spPr>
        <p:txBody>
          <a:bodyPr/>
          <a:lstStyle/>
          <a:p>
            <a:pPr marL="400050" indent="-298450"/>
            <a:r>
              <a:rPr lang="en-US" dirty="0"/>
              <a:t>Traditional techniques</a:t>
            </a:r>
          </a:p>
          <a:p>
            <a:pPr marL="857250" lvl="1" indent="-298450"/>
            <a:r>
              <a:rPr lang="en-US" dirty="0"/>
              <a:t>Multigrid methods</a:t>
            </a:r>
          </a:p>
          <a:p>
            <a:pPr marL="857250" lvl="1" indent="-298450"/>
            <a:r>
              <a:rPr lang="en-US" dirty="0"/>
              <a:t>Sparsity exploitation</a:t>
            </a:r>
          </a:p>
          <a:p>
            <a:pPr marL="857250" lvl="1" indent="-298450"/>
            <a:r>
              <a:rPr lang="en-US" dirty="0"/>
              <a:t>Numerical and analytical techniques </a:t>
            </a:r>
          </a:p>
          <a:p>
            <a:pPr marL="400050" indent="-298450"/>
            <a:r>
              <a:rPr lang="en-US" dirty="0">
                <a:solidFill>
                  <a:srgbClr val="FF0000"/>
                </a:solidFill>
              </a:rPr>
              <a:t>Challenge: </a:t>
            </a:r>
            <a:br>
              <a:rPr lang="en-US" dirty="0">
                <a:solidFill>
                  <a:srgbClr val="FF0000"/>
                </a:solidFill>
              </a:rPr>
            </a:br>
            <a:r>
              <a:rPr lang="en-US" dirty="0">
                <a:solidFill>
                  <a:srgbClr val="FF0000"/>
                </a:solidFill>
              </a:rPr>
              <a:t>Computationally expensive</a:t>
            </a:r>
          </a:p>
          <a:p>
            <a:pPr marL="857250" lvl="1" indent="-298450"/>
            <a:endParaRPr lang="en-US" dirty="0"/>
          </a:p>
          <a:p>
            <a:endParaRPr lang="en-US" dirty="0"/>
          </a:p>
        </p:txBody>
      </p:sp>
    </p:spTree>
    <p:extLst>
      <p:ext uri="{BB962C8B-B14F-4D97-AF65-F5344CB8AC3E}">
        <p14:creationId xmlns:p14="http://schemas.microsoft.com/office/powerpoint/2010/main" val="2732939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2222-FC95-3331-01D8-D881DDF13D77}"/>
              </a:ext>
            </a:extLst>
          </p:cNvPr>
          <p:cNvSpPr>
            <a:spLocks noGrp="1"/>
          </p:cNvSpPr>
          <p:nvPr>
            <p:ph type="title"/>
          </p:nvPr>
        </p:nvSpPr>
        <p:spPr/>
        <p:txBody>
          <a:bodyPr/>
          <a:lstStyle/>
          <a:p>
            <a:r>
              <a:rPr lang="en-US" dirty="0"/>
              <a:t>Machine learning to the rescue (?)</a:t>
            </a:r>
          </a:p>
        </p:txBody>
      </p:sp>
      <p:sp>
        <p:nvSpPr>
          <p:cNvPr id="4" name="Subtitle 3">
            <a:extLst>
              <a:ext uri="{FF2B5EF4-FFF2-40B4-BE49-F238E27FC236}">
                <a16:creationId xmlns:a16="http://schemas.microsoft.com/office/drawing/2014/main" id="{0ED3C52F-828C-6390-9FA9-CFC0BF6BDBAA}"/>
              </a:ext>
            </a:extLst>
          </p:cNvPr>
          <p:cNvSpPr>
            <a:spLocks noGrp="1"/>
          </p:cNvSpPr>
          <p:nvPr>
            <p:ph type="subTitle" idx="2"/>
          </p:nvPr>
        </p:nvSpPr>
        <p:spPr/>
        <p:txBody>
          <a:bodyPr/>
          <a:lstStyle/>
          <a:p>
            <a:endParaRPr lang="en-US"/>
          </a:p>
        </p:txBody>
      </p:sp>
      <p:pic>
        <p:nvPicPr>
          <p:cNvPr id="8" name="Picture 7">
            <a:extLst>
              <a:ext uri="{FF2B5EF4-FFF2-40B4-BE49-F238E27FC236}">
                <a16:creationId xmlns:a16="http://schemas.microsoft.com/office/drawing/2014/main" id="{5D6F4787-1D63-6C8F-413F-04EC729D19DC}"/>
              </a:ext>
            </a:extLst>
          </p:cNvPr>
          <p:cNvPicPr>
            <a:picLocks noChangeAspect="1"/>
          </p:cNvPicPr>
          <p:nvPr/>
        </p:nvPicPr>
        <p:blipFill rotWithShape="1">
          <a:blip r:embed="rId3"/>
          <a:srcRect l="4458" t="7261" b="16585"/>
          <a:stretch/>
        </p:blipFill>
        <p:spPr>
          <a:xfrm>
            <a:off x="520360" y="2600329"/>
            <a:ext cx="3904488" cy="878725"/>
          </a:xfrm>
          <a:prstGeom prst="rect">
            <a:avLst/>
          </a:prstGeom>
          <a:ln>
            <a:solidFill>
              <a:schemeClr val="tx1"/>
            </a:solidFill>
          </a:ln>
        </p:spPr>
      </p:pic>
      <p:pic>
        <p:nvPicPr>
          <p:cNvPr id="10" name="Picture 9">
            <a:extLst>
              <a:ext uri="{FF2B5EF4-FFF2-40B4-BE49-F238E27FC236}">
                <a16:creationId xmlns:a16="http://schemas.microsoft.com/office/drawing/2014/main" id="{A13DD659-0BFC-E178-8A3D-83AA8C355F4B}"/>
              </a:ext>
            </a:extLst>
          </p:cNvPr>
          <p:cNvPicPr>
            <a:picLocks noChangeAspect="1"/>
          </p:cNvPicPr>
          <p:nvPr/>
        </p:nvPicPr>
        <p:blipFill rotWithShape="1">
          <a:blip r:embed="rId4"/>
          <a:srcRect l="2546" r="1917"/>
          <a:stretch/>
        </p:blipFill>
        <p:spPr>
          <a:xfrm>
            <a:off x="522514" y="1073885"/>
            <a:ext cx="3902334" cy="916622"/>
          </a:xfrm>
          <a:prstGeom prst="rect">
            <a:avLst/>
          </a:prstGeom>
          <a:ln>
            <a:solidFill>
              <a:schemeClr val="tx1"/>
            </a:solidFill>
          </a:ln>
        </p:spPr>
      </p:pic>
      <p:grpSp>
        <p:nvGrpSpPr>
          <p:cNvPr id="23" name="Group 22">
            <a:extLst>
              <a:ext uri="{FF2B5EF4-FFF2-40B4-BE49-F238E27FC236}">
                <a16:creationId xmlns:a16="http://schemas.microsoft.com/office/drawing/2014/main" id="{7B899F8E-4760-0F59-DA42-5907878F72F8}"/>
              </a:ext>
            </a:extLst>
          </p:cNvPr>
          <p:cNvGrpSpPr/>
          <p:nvPr/>
        </p:nvGrpSpPr>
        <p:grpSpPr>
          <a:xfrm>
            <a:off x="4742348" y="1074270"/>
            <a:ext cx="3904488" cy="3639409"/>
            <a:chOff x="4742348" y="1074270"/>
            <a:chExt cx="3904488" cy="3639409"/>
          </a:xfrm>
        </p:grpSpPr>
        <p:pic>
          <p:nvPicPr>
            <p:cNvPr id="6" name="Picture 5">
              <a:extLst>
                <a:ext uri="{FF2B5EF4-FFF2-40B4-BE49-F238E27FC236}">
                  <a16:creationId xmlns:a16="http://schemas.microsoft.com/office/drawing/2014/main" id="{53B5080C-0277-0988-75FA-F18409DA2247}"/>
                </a:ext>
              </a:extLst>
            </p:cNvPr>
            <p:cNvPicPr>
              <a:picLocks noChangeAspect="1"/>
            </p:cNvPicPr>
            <p:nvPr/>
          </p:nvPicPr>
          <p:blipFill rotWithShape="1">
            <a:blip r:embed="rId5"/>
            <a:srcRect l="2641" r="1468" b="25891"/>
            <a:stretch/>
          </p:blipFill>
          <p:spPr>
            <a:xfrm>
              <a:off x="4742348" y="2078083"/>
              <a:ext cx="3904488" cy="1029223"/>
            </a:xfrm>
            <a:prstGeom prst="rect">
              <a:avLst/>
            </a:prstGeom>
            <a:ln>
              <a:solidFill>
                <a:schemeClr val="tx1"/>
              </a:solidFill>
            </a:ln>
          </p:spPr>
        </p:pic>
        <p:pic>
          <p:nvPicPr>
            <p:cNvPr id="12" name="Picture 11">
              <a:extLst>
                <a:ext uri="{FF2B5EF4-FFF2-40B4-BE49-F238E27FC236}">
                  <a16:creationId xmlns:a16="http://schemas.microsoft.com/office/drawing/2014/main" id="{E46E7DE5-D060-4E5B-75FE-F42F51C53F3E}"/>
                </a:ext>
              </a:extLst>
            </p:cNvPr>
            <p:cNvPicPr>
              <a:picLocks noChangeAspect="1"/>
            </p:cNvPicPr>
            <p:nvPr/>
          </p:nvPicPr>
          <p:blipFill>
            <a:blip r:embed="rId6"/>
            <a:stretch>
              <a:fillRect/>
            </a:stretch>
          </p:blipFill>
          <p:spPr>
            <a:xfrm>
              <a:off x="4742348" y="4023601"/>
              <a:ext cx="3904488" cy="690078"/>
            </a:xfrm>
            <a:prstGeom prst="rect">
              <a:avLst/>
            </a:prstGeom>
            <a:ln>
              <a:solidFill>
                <a:schemeClr val="tx1"/>
              </a:solidFill>
            </a:ln>
          </p:spPr>
        </p:pic>
        <p:pic>
          <p:nvPicPr>
            <p:cNvPr id="14" name="Picture 13">
              <a:extLst>
                <a:ext uri="{FF2B5EF4-FFF2-40B4-BE49-F238E27FC236}">
                  <a16:creationId xmlns:a16="http://schemas.microsoft.com/office/drawing/2014/main" id="{B2E2D544-D744-0A14-5844-6B4BB3779407}"/>
                </a:ext>
              </a:extLst>
            </p:cNvPr>
            <p:cNvPicPr>
              <a:picLocks noChangeAspect="1"/>
            </p:cNvPicPr>
            <p:nvPr/>
          </p:nvPicPr>
          <p:blipFill rotWithShape="1">
            <a:blip r:embed="rId7"/>
            <a:srcRect l="1473" r="2279"/>
            <a:stretch/>
          </p:blipFill>
          <p:spPr>
            <a:xfrm>
              <a:off x="4742348" y="1074270"/>
              <a:ext cx="3904488" cy="1003814"/>
            </a:xfrm>
            <a:prstGeom prst="rect">
              <a:avLst/>
            </a:prstGeom>
            <a:ln>
              <a:solidFill>
                <a:schemeClr val="tx1"/>
              </a:solidFill>
            </a:ln>
          </p:spPr>
        </p:pic>
        <p:pic>
          <p:nvPicPr>
            <p:cNvPr id="16" name="Picture 15">
              <a:extLst>
                <a:ext uri="{FF2B5EF4-FFF2-40B4-BE49-F238E27FC236}">
                  <a16:creationId xmlns:a16="http://schemas.microsoft.com/office/drawing/2014/main" id="{A83B179D-EF61-0E01-8BFC-29A21E4A3BDC}"/>
                </a:ext>
              </a:extLst>
            </p:cNvPr>
            <p:cNvPicPr>
              <a:picLocks noChangeAspect="1"/>
            </p:cNvPicPr>
            <p:nvPr/>
          </p:nvPicPr>
          <p:blipFill>
            <a:blip r:embed="rId8"/>
            <a:stretch>
              <a:fillRect/>
            </a:stretch>
          </p:blipFill>
          <p:spPr>
            <a:xfrm>
              <a:off x="4742348" y="3116840"/>
              <a:ext cx="3904488" cy="897244"/>
            </a:xfrm>
            <a:prstGeom prst="rect">
              <a:avLst/>
            </a:prstGeom>
            <a:ln>
              <a:solidFill>
                <a:schemeClr val="tx1"/>
              </a:solidFill>
            </a:ln>
          </p:spPr>
        </p:pic>
      </p:grpSp>
      <p:pic>
        <p:nvPicPr>
          <p:cNvPr id="18" name="Picture 17">
            <a:extLst>
              <a:ext uri="{FF2B5EF4-FFF2-40B4-BE49-F238E27FC236}">
                <a16:creationId xmlns:a16="http://schemas.microsoft.com/office/drawing/2014/main" id="{D9D076D0-6290-B538-AAD4-239DE30EC4BC}"/>
              </a:ext>
            </a:extLst>
          </p:cNvPr>
          <p:cNvPicPr>
            <a:picLocks noChangeAspect="1"/>
          </p:cNvPicPr>
          <p:nvPr/>
        </p:nvPicPr>
        <p:blipFill>
          <a:blip r:embed="rId9"/>
          <a:stretch>
            <a:fillRect/>
          </a:stretch>
        </p:blipFill>
        <p:spPr>
          <a:xfrm>
            <a:off x="520360" y="2011408"/>
            <a:ext cx="3904488" cy="573258"/>
          </a:xfrm>
          <a:prstGeom prst="rect">
            <a:avLst/>
          </a:prstGeom>
          <a:ln>
            <a:solidFill>
              <a:schemeClr val="tx1"/>
            </a:solidFill>
          </a:ln>
        </p:spPr>
      </p:pic>
      <p:pic>
        <p:nvPicPr>
          <p:cNvPr id="20" name="Picture 19">
            <a:extLst>
              <a:ext uri="{FF2B5EF4-FFF2-40B4-BE49-F238E27FC236}">
                <a16:creationId xmlns:a16="http://schemas.microsoft.com/office/drawing/2014/main" id="{5B7672FE-4262-A288-3B15-E7BD331CDB22}"/>
              </a:ext>
            </a:extLst>
          </p:cNvPr>
          <p:cNvPicPr>
            <a:picLocks noChangeAspect="1"/>
          </p:cNvPicPr>
          <p:nvPr/>
        </p:nvPicPr>
        <p:blipFill>
          <a:blip r:embed="rId10"/>
          <a:stretch>
            <a:fillRect/>
          </a:stretch>
        </p:blipFill>
        <p:spPr>
          <a:xfrm>
            <a:off x="522514" y="3494717"/>
            <a:ext cx="3904488" cy="1218962"/>
          </a:xfrm>
          <a:prstGeom prst="rect">
            <a:avLst/>
          </a:prstGeom>
          <a:ln>
            <a:solidFill>
              <a:schemeClr val="tx1"/>
            </a:solidFill>
          </a:ln>
        </p:spPr>
      </p:pic>
    </p:spTree>
    <p:extLst>
      <p:ext uri="{BB962C8B-B14F-4D97-AF65-F5344CB8AC3E}">
        <p14:creationId xmlns:p14="http://schemas.microsoft.com/office/powerpoint/2010/main" val="2735992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B740-2DB3-F584-6C18-83CF2E7722D4}"/>
              </a:ext>
            </a:extLst>
          </p:cNvPr>
          <p:cNvSpPr>
            <a:spLocks noGrp="1"/>
          </p:cNvSpPr>
          <p:nvPr>
            <p:ph type="title"/>
          </p:nvPr>
        </p:nvSpPr>
        <p:spPr/>
        <p:txBody>
          <a:bodyPr/>
          <a:lstStyle/>
          <a:p>
            <a:r>
              <a:rPr lang="en-US" dirty="0"/>
              <a:t>Motivation and goals for the contest</a:t>
            </a:r>
          </a:p>
        </p:txBody>
      </p:sp>
      <p:sp>
        <p:nvSpPr>
          <p:cNvPr id="3" name="Text Placeholder 2">
            <a:extLst>
              <a:ext uri="{FF2B5EF4-FFF2-40B4-BE49-F238E27FC236}">
                <a16:creationId xmlns:a16="http://schemas.microsoft.com/office/drawing/2014/main" id="{4F6746DC-01D4-18FC-2D86-113B0CAF058C}"/>
              </a:ext>
            </a:extLst>
          </p:cNvPr>
          <p:cNvSpPr>
            <a:spLocks noGrp="1"/>
          </p:cNvSpPr>
          <p:nvPr>
            <p:ph type="body" idx="1"/>
          </p:nvPr>
        </p:nvSpPr>
        <p:spPr/>
        <p:txBody>
          <a:bodyPr/>
          <a:lstStyle/>
          <a:p>
            <a:r>
              <a:rPr lang="en-US" dirty="0"/>
              <a:t>Apples-to-apples comparisons across different ML techniques </a:t>
            </a:r>
          </a:p>
          <a:p>
            <a:r>
              <a:rPr lang="en-US" dirty="0"/>
              <a:t>Update existing public domain PDN benchmarks</a:t>
            </a:r>
          </a:p>
          <a:p>
            <a:pPr lvl="1"/>
            <a:r>
              <a:rPr lang="en-US" dirty="0"/>
              <a:t>Previous PDN benchmarks are from IBM, released in 2007/2008</a:t>
            </a:r>
          </a:p>
          <a:p>
            <a:r>
              <a:rPr lang="en-US" dirty="0"/>
              <a:t>Evaluate the synthetically generated training data as a proxy</a:t>
            </a:r>
          </a:p>
          <a:p>
            <a:r>
              <a:rPr lang="en-US" dirty="0"/>
              <a:t>Drive innovative feature engineering </a:t>
            </a:r>
          </a:p>
          <a:p>
            <a:r>
              <a:rPr lang="en-US" dirty="0"/>
              <a:t>Lower the barrier-to-entry to chip design problems through ML</a:t>
            </a:r>
          </a:p>
          <a:p>
            <a:pPr marL="101600" indent="0">
              <a:buNone/>
            </a:pPr>
            <a:endParaRPr lang="en-US" dirty="0"/>
          </a:p>
          <a:p>
            <a:endParaRPr lang="en-US" dirty="0"/>
          </a:p>
        </p:txBody>
      </p:sp>
      <p:sp>
        <p:nvSpPr>
          <p:cNvPr id="4" name="Subtitle 3">
            <a:extLst>
              <a:ext uri="{FF2B5EF4-FFF2-40B4-BE49-F238E27FC236}">
                <a16:creationId xmlns:a16="http://schemas.microsoft.com/office/drawing/2014/main" id="{ED5DE28A-E12A-A7FA-2A6F-BB0C5DB1C3D1}"/>
              </a:ext>
            </a:extLst>
          </p:cNvPr>
          <p:cNvSpPr>
            <a:spLocks noGrp="1"/>
          </p:cNvSpPr>
          <p:nvPr>
            <p:ph type="subTitle" idx="2"/>
          </p:nvPr>
        </p:nvSpPr>
        <p:spPr/>
        <p:txBody>
          <a:bodyPr/>
          <a:lstStyle/>
          <a:p>
            <a:endParaRPr lang="en-US" dirty="0"/>
          </a:p>
        </p:txBody>
      </p:sp>
    </p:spTree>
    <p:extLst>
      <p:ext uri="{BB962C8B-B14F-4D97-AF65-F5344CB8AC3E}">
        <p14:creationId xmlns:p14="http://schemas.microsoft.com/office/powerpoint/2010/main" val="140059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DF93-853E-BEEB-7659-BC458BDC1CBC}"/>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76FC3665-C481-2F21-0DE6-F0159D091F43}"/>
              </a:ext>
            </a:extLst>
          </p:cNvPr>
          <p:cNvSpPr>
            <a:spLocks noGrp="1"/>
          </p:cNvSpPr>
          <p:nvPr>
            <p:ph type="body" idx="1"/>
          </p:nvPr>
        </p:nvSpPr>
        <p:spPr>
          <a:xfrm>
            <a:off x="420900" y="837602"/>
            <a:ext cx="8384700" cy="3702300"/>
          </a:xfrm>
        </p:spPr>
        <p:txBody>
          <a:bodyPr/>
          <a:lstStyle/>
          <a:p>
            <a:r>
              <a:rPr lang="en-US" b="1" dirty="0">
                <a:solidFill>
                  <a:schemeClr val="bg2"/>
                </a:solidFill>
              </a:rPr>
              <a:t>Introduction:</a:t>
            </a:r>
          </a:p>
          <a:p>
            <a:pPr lvl="1"/>
            <a:r>
              <a:rPr lang="en-US" dirty="0">
                <a:solidFill>
                  <a:schemeClr val="bg2"/>
                </a:solidFill>
              </a:rPr>
              <a:t>Power delivery network and its model</a:t>
            </a:r>
          </a:p>
          <a:p>
            <a:pPr lvl="1"/>
            <a:r>
              <a:rPr lang="en-US" dirty="0">
                <a:solidFill>
                  <a:schemeClr val="bg2"/>
                </a:solidFill>
              </a:rPr>
              <a:t>Static IR drop and its challenges</a:t>
            </a:r>
          </a:p>
          <a:p>
            <a:pPr lvl="1"/>
            <a:r>
              <a:rPr lang="en-US" dirty="0">
                <a:solidFill>
                  <a:schemeClr val="bg2"/>
                </a:solidFill>
              </a:rPr>
              <a:t>Goals and motivation for the contest</a:t>
            </a:r>
          </a:p>
          <a:p>
            <a:r>
              <a:rPr lang="en-US" b="1" dirty="0">
                <a:solidFill>
                  <a:schemeClr val="tx1"/>
                </a:solidFill>
              </a:rPr>
              <a:t>The contest</a:t>
            </a:r>
          </a:p>
          <a:p>
            <a:pPr lvl="1"/>
            <a:r>
              <a:rPr lang="en-US" dirty="0">
                <a:solidFill>
                  <a:schemeClr val="tx1"/>
                </a:solidFill>
              </a:rPr>
              <a:t>Problem statement</a:t>
            </a:r>
          </a:p>
          <a:p>
            <a:pPr lvl="1"/>
            <a:r>
              <a:rPr lang="en-US" dirty="0">
                <a:solidFill>
                  <a:schemeClr val="tx1"/>
                </a:solidFill>
              </a:rPr>
              <a:t>Data and benchmarks</a:t>
            </a:r>
          </a:p>
          <a:p>
            <a:pPr lvl="1"/>
            <a:r>
              <a:rPr lang="en-US" dirty="0">
                <a:solidFill>
                  <a:schemeClr val="tx1"/>
                </a:solidFill>
              </a:rPr>
              <a:t>Evaluation criteria</a:t>
            </a:r>
          </a:p>
          <a:p>
            <a:r>
              <a:rPr lang="en-US" dirty="0">
                <a:solidFill>
                  <a:schemeClr val="bg2"/>
                </a:solidFill>
              </a:rPr>
              <a:t>Results</a:t>
            </a:r>
          </a:p>
          <a:p>
            <a:pPr lvl="1"/>
            <a:endParaRPr lang="en-US" sz="1600" dirty="0">
              <a:solidFill>
                <a:schemeClr val="bg2"/>
              </a:solidFill>
            </a:endParaRPr>
          </a:p>
          <a:p>
            <a:endParaRPr lang="en-US" dirty="0"/>
          </a:p>
          <a:p>
            <a:endParaRPr lang="en-US" dirty="0"/>
          </a:p>
        </p:txBody>
      </p:sp>
    </p:spTree>
    <p:extLst>
      <p:ext uri="{BB962C8B-B14F-4D97-AF65-F5344CB8AC3E}">
        <p14:creationId xmlns:p14="http://schemas.microsoft.com/office/powerpoint/2010/main" val="477385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B6150-9019-43FA-8CE0-4242B0F6A6D3}"/>
              </a:ext>
            </a:extLst>
          </p:cNvPr>
          <p:cNvSpPr>
            <a:spLocks noGrp="1"/>
          </p:cNvSpPr>
          <p:nvPr>
            <p:ph type="title"/>
          </p:nvPr>
        </p:nvSpPr>
        <p:spPr/>
        <p:txBody>
          <a:bodyPr/>
          <a:lstStyle/>
          <a:p>
            <a:r>
              <a:rPr lang="en-US" dirty="0"/>
              <a:t>The contest: Problem statement</a:t>
            </a:r>
          </a:p>
        </p:txBody>
      </p:sp>
      <p:sp>
        <p:nvSpPr>
          <p:cNvPr id="3" name="Text Placeholder 2">
            <a:extLst>
              <a:ext uri="{FF2B5EF4-FFF2-40B4-BE49-F238E27FC236}">
                <a16:creationId xmlns:a16="http://schemas.microsoft.com/office/drawing/2014/main" id="{6A16BD2C-12CC-7F8C-DC4A-82D996A63A56}"/>
              </a:ext>
            </a:extLst>
          </p:cNvPr>
          <p:cNvSpPr>
            <a:spLocks noGrp="1"/>
          </p:cNvSpPr>
          <p:nvPr>
            <p:ph type="body" idx="1"/>
          </p:nvPr>
        </p:nvSpPr>
        <p:spPr>
          <a:xfrm>
            <a:off x="283265" y="849770"/>
            <a:ext cx="8384700" cy="3443959"/>
          </a:xfrm>
        </p:spPr>
        <p:txBody>
          <a:bodyPr/>
          <a:lstStyle/>
          <a:p>
            <a:pPr marL="101600" indent="0">
              <a:buNone/>
            </a:pPr>
            <a:r>
              <a:rPr lang="en-US" dirty="0"/>
              <a:t>Contest goal: Predict the IR drop distribution of the chip</a:t>
            </a:r>
          </a:p>
        </p:txBody>
      </p:sp>
      <p:pic>
        <p:nvPicPr>
          <p:cNvPr id="17" name="Picture 16">
            <a:extLst>
              <a:ext uri="{FF2B5EF4-FFF2-40B4-BE49-F238E27FC236}">
                <a16:creationId xmlns:a16="http://schemas.microsoft.com/office/drawing/2014/main" id="{8228272B-0393-384F-6B05-EBB2851DB596}"/>
              </a:ext>
            </a:extLst>
          </p:cNvPr>
          <p:cNvPicPr>
            <a:picLocks noChangeAspect="1"/>
          </p:cNvPicPr>
          <p:nvPr/>
        </p:nvPicPr>
        <p:blipFill rotWithShape="1">
          <a:blip r:embed="rId3"/>
          <a:srcRect t="16758" r="76168"/>
          <a:stretch/>
        </p:blipFill>
        <p:spPr>
          <a:xfrm>
            <a:off x="189031" y="1611970"/>
            <a:ext cx="1891724" cy="1506689"/>
          </a:xfrm>
          <a:prstGeom prst="rect">
            <a:avLst/>
          </a:prstGeom>
        </p:spPr>
      </p:pic>
      <p:pic>
        <p:nvPicPr>
          <p:cNvPr id="30" name="Picture 29">
            <a:extLst>
              <a:ext uri="{FF2B5EF4-FFF2-40B4-BE49-F238E27FC236}">
                <a16:creationId xmlns:a16="http://schemas.microsoft.com/office/drawing/2014/main" id="{3C5A4A12-CB92-9856-4FE3-D6F971497799}"/>
              </a:ext>
            </a:extLst>
          </p:cNvPr>
          <p:cNvPicPr>
            <a:picLocks noChangeAspect="1"/>
          </p:cNvPicPr>
          <p:nvPr/>
        </p:nvPicPr>
        <p:blipFill rotWithShape="1">
          <a:blip r:embed="rId3"/>
          <a:srcRect l="22805" t="16758" r="47291"/>
          <a:stretch/>
        </p:blipFill>
        <p:spPr>
          <a:xfrm>
            <a:off x="977209" y="3108059"/>
            <a:ext cx="2407126" cy="1527889"/>
          </a:xfrm>
          <a:prstGeom prst="rect">
            <a:avLst/>
          </a:prstGeom>
        </p:spPr>
      </p:pic>
      <p:pic>
        <p:nvPicPr>
          <p:cNvPr id="31" name="Picture 30">
            <a:extLst>
              <a:ext uri="{FF2B5EF4-FFF2-40B4-BE49-F238E27FC236}">
                <a16:creationId xmlns:a16="http://schemas.microsoft.com/office/drawing/2014/main" id="{753C0674-E9E3-7EFE-1DF2-DE16FE55AA0C}"/>
              </a:ext>
            </a:extLst>
          </p:cNvPr>
          <p:cNvPicPr>
            <a:picLocks noChangeAspect="1"/>
          </p:cNvPicPr>
          <p:nvPr/>
        </p:nvPicPr>
        <p:blipFill rotWithShape="1">
          <a:blip r:embed="rId3"/>
          <a:srcRect l="51767" t="16758" r="24073"/>
          <a:stretch/>
        </p:blipFill>
        <p:spPr>
          <a:xfrm>
            <a:off x="2080755" y="1601370"/>
            <a:ext cx="1917822" cy="1506689"/>
          </a:xfrm>
          <a:prstGeom prst="rect">
            <a:avLst/>
          </a:prstGeom>
        </p:spPr>
      </p:pic>
      <p:pic>
        <p:nvPicPr>
          <p:cNvPr id="44" name="Picture 43">
            <a:extLst>
              <a:ext uri="{FF2B5EF4-FFF2-40B4-BE49-F238E27FC236}">
                <a16:creationId xmlns:a16="http://schemas.microsoft.com/office/drawing/2014/main" id="{A15DCFD5-AED2-B32E-FB9E-03C98B379602}"/>
              </a:ext>
            </a:extLst>
          </p:cNvPr>
          <p:cNvPicPr>
            <a:picLocks noChangeAspect="1"/>
          </p:cNvPicPr>
          <p:nvPr/>
        </p:nvPicPr>
        <p:blipFill rotWithShape="1">
          <a:blip r:embed="rId3"/>
          <a:srcRect l="75840"/>
          <a:stretch/>
        </p:blipFill>
        <p:spPr>
          <a:xfrm>
            <a:off x="4040808" y="1941519"/>
            <a:ext cx="2209233" cy="2085059"/>
          </a:xfrm>
          <a:prstGeom prst="rect">
            <a:avLst/>
          </a:prstGeom>
        </p:spPr>
      </p:pic>
      <p:sp>
        <p:nvSpPr>
          <p:cNvPr id="609" name="Rectangle 608">
            <a:extLst>
              <a:ext uri="{FF2B5EF4-FFF2-40B4-BE49-F238E27FC236}">
                <a16:creationId xmlns:a16="http://schemas.microsoft.com/office/drawing/2014/main" id="{6291BA82-8BBF-0B29-DEC0-1B93856D2E71}"/>
              </a:ext>
            </a:extLst>
          </p:cNvPr>
          <p:cNvSpPr/>
          <p:nvPr/>
        </p:nvSpPr>
        <p:spPr>
          <a:xfrm>
            <a:off x="146939" y="1591179"/>
            <a:ext cx="3851638" cy="30447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0" name="Picture 609">
            <a:extLst>
              <a:ext uri="{FF2B5EF4-FFF2-40B4-BE49-F238E27FC236}">
                <a16:creationId xmlns:a16="http://schemas.microsoft.com/office/drawing/2014/main" id="{14DE88A2-AED0-A60C-5AED-097FBB6432D1}"/>
              </a:ext>
            </a:extLst>
          </p:cNvPr>
          <p:cNvPicPr>
            <a:picLocks noChangeAspect="1"/>
          </p:cNvPicPr>
          <p:nvPr/>
        </p:nvPicPr>
        <p:blipFill>
          <a:blip r:embed="rId4"/>
          <a:stretch>
            <a:fillRect/>
          </a:stretch>
        </p:blipFill>
        <p:spPr>
          <a:xfrm>
            <a:off x="6406270" y="1844105"/>
            <a:ext cx="2590792" cy="2562934"/>
          </a:xfrm>
          <a:prstGeom prst="rect">
            <a:avLst/>
          </a:prstGeom>
        </p:spPr>
      </p:pic>
      <p:sp>
        <p:nvSpPr>
          <p:cNvPr id="612" name="Rectangle 611">
            <a:extLst>
              <a:ext uri="{FF2B5EF4-FFF2-40B4-BE49-F238E27FC236}">
                <a16:creationId xmlns:a16="http://schemas.microsoft.com/office/drawing/2014/main" id="{CE27DDE6-6E86-2438-7FA0-16E195C93DA3}"/>
              </a:ext>
            </a:extLst>
          </p:cNvPr>
          <p:cNvSpPr/>
          <p:nvPr/>
        </p:nvSpPr>
        <p:spPr>
          <a:xfrm>
            <a:off x="6406269" y="1591179"/>
            <a:ext cx="2590792" cy="30447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TextBox 612">
            <a:extLst>
              <a:ext uri="{FF2B5EF4-FFF2-40B4-BE49-F238E27FC236}">
                <a16:creationId xmlns:a16="http://schemas.microsoft.com/office/drawing/2014/main" id="{489972C5-3EA5-FFF6-FE18-1F9F8E14D1FA}"/>
              </a:ext>
            </a:extLst>
          </p:cNvPr>
          <p:cNvSpPr txBox="1"/>
          <p:nvPr/>
        </p:nvSpPr>
        <p:spPr>
          <a:xfrm>
            <a:off x="537965" y="1281580"/>
            <a:ext cx="3101225" cy="307777"/>
          </a:xfrm>
          <a:prstGeom prst="rect">
            <a:avLst/>
          </a:prstGeom>
          <a:noFill/>
        </p:spPr>
        <p:txBody>
          <a:bodyPr wrap="square" rtlCol="0">
            <a:spAutoFit/>
          </a:bodyPr>
          <a:lstStyle/>
          <a:p>
            <a:r>
              <a:rPr lang="en-US" dirty="0"/>
              <a:t>Input Option A: Image-based data</a:t>
            </a:r>
          </a:p>
        </p:txBody>
      </p:sp>
      <p:sp>
        <p:nvSpPr>
          <p:cNvPr id="614" name="TextBox 613">
            <a:extLst>
              <a:ext uri="{FF2B5EF4-FFF2-40B4-BE49-F238E27FC236}">
                <a16:creationId xmlns:a16="http://schemas.microsoft.com/office/drawing/2014/main" id="{C5457CB6-EECB-985E-9D7A-EE0A9A680E31}"/>
              </a:ext>
            </a:extLst>
          </p:cNvPr>
          <p:cNvSpPr txBox="1"/>
          <p:nvPr/>
        </p:nvSpPr>
        <p:spPr>
          <a:xfrm>
            <a:off x="6406267" y="1228148"/>
            <a:ext cx="2516397" cy="307777"/>
          </a:xfrm>
          <a:prstGeom prst="rect">
            <a:avLst/>
          </a:prstGeom>
          <a:noFill/>
        </p:spPr>
        <p:txBody>
          <a:bodyPr wrap="square" rtlCol="0">
            <a:spAutoFit/>
          </a:bodyPr>
          <a:lstStyle/>
          <a:p>
            <a:r>
              <a:rPr lang="en-US" dirty="0"/>
              <a:t>Input Option B: SPICE netlist</a:t>
            </a:r>
          </a:p>
        </p:txBody>
      </p:sp>
      <p:sp>
        <p:nvSpPr>
          <p:cNvPr id="615" name="TextBox 614">
            <a:extLst>
              <a:ext uri="{FF2B5EF4-FFF2-40B4-BE49-F238E27FC236}">
                <a16:creationId xmlns:a16="http://schemas.microsoft.com/office/drawing/2014/main" id="{6B467753-ED28-B8D7-0C5E-E77D1C688992}"/>
              </a:ext>
            </a:extLst>
          </p:cNvPr>
          <p:cNvSpPr txBox="1"/>
          <p:nvPr/>
        </p:nvSpPr>
        <p:spPr>
          <a:xfrm>
            <a:off x="4298323" y="1782653"/>
            <a:ext cx="1694204" cy="307777"/>
          </a:xfrm>
          <a:prstGeom prst="rect">
            <a:avLst/>
          </a:prstGeom>
          <a:noFill/>
        </p:spPr>
        <p:txBody>
          <a:bodyPr wrap="square" rtlCol="0">
            <a:spAutoFit/>
          </a:bodyPr>
          <a:lstStyle/>
          <a:p>
            <a:r>
              <a:rPr lang="en-US" dirty="0"/>
              <a:t>Required Output</a:t>
            </a:r>
          </a:p>
        </p:txBody>
      </p:sp>
    </p:spTree>
    <p:extLst>
      <p:ext uri="{BB962C8B-B14F-4D97-AF65-F5344CB8AC3E}">
        <p14:creationId xmlns:p14="http://schemas.microsoft.com/office/powerpoint/2010/main" val="243645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 grpId="0" animBg="1"/>
      <p:bldP spid="6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4F09-5331-6A42-0525-4A7261D14FA3}"/>
              </a:ext>
            </a:extLst>
          </p:cNvPr>
          <p:cNvSpPr>
            <a:spLocks noGrp="1"/>
          </p:cNvSpPr>
          <p:nvPr>
            <p:ph type="title"/>
          </p:nvPr>
        </p:nvSpPr>
        <p:spPr/>
        <p:txBody>
          <a:bodyPr/>
          <a:lstStyle/>
          <a:p>
            <a:r>
              <a:rPr lang="en-US" dirty="0"/>
              <a:t>The contest: Data format</a:t>
            </a:r>
          </a:p>
        </p:txBody>
      </p:sp>
      <p:sp>
        <p:nvSpPr>
          <p:cNvPr id="3" name="Text Placeholder 2">
            <a:extLst>
              <a:ext uri="{FF2B5EF4-FFF2-40B4-BE49-F238E27FC236}">
                <a16:creationId xmlns:a16="http://schemas.microsoft.com/office/drawing/2014/main" id="{F8A5D99E-6810-922C-DEE3-36A47DA59230}"/>
              </a:ext>
            </a:extLst>
          </p:cNvPr>
          <p:cNvSpPr>
            <a:spLocks noGrp="1"/>
          </p:cNvSpPr>
          <p:nvPr>
            <p:ph type="body" idx="1"/>
          </p:nvPr>
        </p:nvSpPr>
        <p:spPr>
          <a:xfrm>
            <a:off x="420625" y="960187"/>
            <a:ext cx="3846300" cy="3615563"/>
          </a:xfrm>
        </p:spPr>
        <p:txBody>
          <a:bodyPr/>
          <a:lstStyle/>
          <a:p>
            <a:r>
              <a:rPr lang="en-US" dirty="0"/>
              <a:t>Input Option A: Images are in matrix-based CSVs where every pixel represents a 1µm</a:t>
            </a:r>
            <a:r>
              <a:rPr lang="en-US" baseline="30000" dirty="0"/>
              <a:t>2</a:t>
            </a:r>
            <a:r>
              <a:rPr lang="en-US" dirty="0"/>
              <a:t> region on the chip of the three features and the IR drop</a:t>
            </a:r>
          </a:p>
          <a:p>
            <a:pPr marL="101600" indent="0">
              <a:buNone/>
            </a:pPr>
            <a:endParaRPr lang="en-US" dirty="0"/>
          </a:p>
          <a:p>
            <a:pPr marL="101600" indent="0">
              <a:buNone/>
            </a:pPr>
            <a:endParaRPr lang="en-US" dirty="0"/>
          </a:p>
          <a:p>
            <a:r>
              <a:rPr lang="en-US" dirty="0"/>
              <a:t>Input Option B: SPICE netlist with node coordinate information embedded</a:t>
            </a:r>
          </a:p>
        </p:txBody>
      </p:sp>
      <p:pic>
        <p:nvPicPr>
          <p:cNvPr id="6" name="Picture 5">
            <a:extLst>
              <a:ext uri="{FF2B5EF4-FFF2-40B4-BE49-F238E27FC236}">
                <a16:creationId xmlns:a16="http://schemas.microsoft.com/office/drawing/2014/main" id="{3B19467A-CDDD-C9CA-DE23-F26545377E72}"/>
              </a:ext>
            </a:extLst>
          </p:cNvPr>
          <p:cNvPicPr>
            <a:picLocks noChangeAspect="1"/>
          </p:cNvPicPr>
          <p:nvPr/>
        </p:nvPicPr>
        <p:blipFill rotWithShape="1">
          <a:blip r:embed="rId3"/>
          <a:srcRect r="3607"/>
          <a:stretch/>
        </p:blipFill>
        <p:spPr>
          <a:xfrm>
            <a:off x="4361793" y="960188"/>
            <a:ext cx="4564825" cy="2134681"/>
          </a:xfrm>
          <a:prstGeom prst="rect">
            <a:avLst/>
          </a:prstGeom>
          <a:ln>
            <a:solidFill>
              <a:schemeClr val="tx1"/>
            </a:solidFill>
          </a:ln>
        </p:spPr>
      </p:pic>
      <p:pic>
        <p:nvPicPr>
          <p:cNvPr id="8" name="Picture 7">
            <a:extLst>
              <a:ext uri="{FF2B5EF4-FFF2-40B4-BE49-F238E27FC236}">
                <a16:creationId xmlns:a16="http://schemas.microsoft.com/office/drawing/2014/main" id="{A81164D3-22A1-385B-910B-1D66DA266C31}"/>
              </a:ext>
            </a:extLst>
          </p:cNvPr>
          <p:cNvPicPr>
            <a:picLocks noChangeAspect="1"/>
          </p:cNvPicPr>
          <p:nvPr/>
        </p:nvPicPr>
        <p:blipFill>
          <a:blip r:embed="rId4"/>
          <a:stretch>
            <a:fillRect/>
          </a:stretch>
        </p:blipFill>
        <p:spPr>
          <a:xfrm>
            <a:off x="4361792" y="3216166"/>
            <a:ext cx="4564826" cy="1633575"/>
          </a:xfrm>
          <a:prstGeom prst="rect">
            <a:avLst/>
          </a:prstGeom>
          <a:ln>
            <a:solidFill>
              <a:schemeClr val="tx1"/>
            </a:solidFill>
          </a:ln>
        </p:spPr>
      </p:pic>
    </p:spTree>
    <p:extLst>
      <p:ext uri="{BB962C8B-B14F-4D97-AF65-F5344CB8AC3E}">
        <p14:creationId xmlns:p14="http://schemas.microsoft.com/office/powerpoint/2010/main" val="91595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6928</TotalTime>
  <Words>3220</Words>
  <Application>Microsoft Office PowerPoint</Application>
  <PresentationFormat>On-screen Show (16:9)</PresentationFormat>
  <Paragraphs>549</Paragraphs>
  <Slides>26</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Cambria Math</vt:lpstr>
      <vt:lpstr>Times New Roman</vt:lpstr>
      <vt:lpstr>Arial</vt:lpstr>
      <vt:lpstr>Calibri</vt:lpstr>
      <vt:lpstr>Tahoma</vt:lpstr>
      <vt:lpstr>2023 ASU Template Master (Official from Enterprise Brand Strategy and Management)</vt:lpstr>
      <vt:lpstr>2023 ICCAD CAD Contest: Problem C:  Static IR Drop Estimation Using Machine Learning</vt:lpstr>
      <vt:lpstr>Outline</vt:lpstr>
      <vt:lpstr>Power delivery network (PDN) and its model</vt:lpstr>
      <vt:lpstr>Static IR drop estimation and its challenges</vt:lpstr>
      <vt:lpstr>Machine learning to the rescue (?)</vt:lpstr>
      <vt:lpstr>Motivation and goals for the contest</vt:lpstr>
      <vt:lpstr>Outline</vt:lpstr>
      <vt:lpstr>The contest: Problem statement</vt:lpstr>
      <vt:lpstr>The contest: Data format</vt:lpstr>
      <vt:lpstr>The contest: Benchmarks</vt:lpstr>
      <vt:lpstr>The contest: Benchmarks summary</vt:lpstr>
      <vt:lpstr>The contest: Benchmarks summary </vt:lpstr>
      <vt:lpstr>The contest: Example benchmark dataset</vt:lpstr>
      <vt:lpstr>The contest: Evaluation criteria</vt:lpstr>
      <vt:lpstr>Outline</vt:lpstr>
      <vt:lpstr>Results: Number of teams</vt:lpstr>
      <vt:lpstr>Results: Mean absolute error (MAE)</vt:lpstr>
      <vt:lpstr>Results: F1 scores</vt:lpstr>
      <vt:lpstr>Results: Runtimes</vt:lpstr>
      <vt:lpstr>Results: Overall score </vt:lpstr>
      <vt:lpstr>Conclusion </vt:lpstr>
      <vt:lpstr>Winners!</vt:lpstr>
      <vt:lpstr>ICCAD23 Problem C: Static IR drop prediction using machine learning</vt:lpstr>
      <vt:lpstr>ICCAD23 Problem C: Static IR drop prediction using machine learning</vt:lpstr>
      <vt:lpstr>ICCAD23 Problem C: Static IR drop prediction using machine learning</vt:lpstr>
      <vt:lpstr>ICCAD23 Problem C: Static IR drop prediction using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Official 2023 ASU presentation template</dc:title>
  <dc:creator>Vidya Chhabria</dc:creator>
  <cp:lastModifiedBy>Vidya Chhabria</cp:lastModifiedBy>
  <cp:revision>72</cp:revision>
  <dcterms:modified xsi:type="dcterms:W3CDTF">2023-11-01T04:31:36Z</dcterms:modified>
</cp:coreProperties>
</file>